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3" r:id="rId8"/>
    <p:sldId id="262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C41CF-41A2-49F8-A350-A02EE655DC57}" type="datetimeFigureOut">
              <a:rPr lang="es-ES" smtClean="0"/>
              <a:t>21/09/2020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B542F-980A-4C21-AF75-62DC4ADC11C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21646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C41CF-41A2-49F8-A350-A02EE655DC57}" type="datetimeFigureOut">
              <a:rPr lang="es-ES" smtClean="0"/>
              <a:t>21/09/2020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B542F-980A-4C21-AF75-62DC4ADC11C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11264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C41CF-41A2-49F8-A350-A02EE655DC57}" type="datetimeFigureOut">
              <a:rPr lang="es-ES" smtClean="0"/>
              <a:t>21/09/2020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B542F-980A-4C21-AF75-62DC4ADC11C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47211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C41CF-41A2-49F8-A350-A02EE655DC57}" type="datetimeFigureOut">
              <a:rPr lang="es-ES" smtClean="0"/>
              <a:t>21/09/2020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B542F-980A-4C21-AF75-62DC4ADC11C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41365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C41CF-41A2-49F8-A350-A02EE655DC57}" type="datetimeFigureOut">
              <a:rPr lang="es-ES" smtClean="0"/>
              <a:t>21/09/2020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B542F-980A-4C21-AF75-62DC4ADC11C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01192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C41CF-41A2-49F8-A350-A02EE655DC57}" type="datetimeFigureOut">
              <a:rPr lang="es-ES" smtClean="0"/>
              <a:t>21/09/2020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B542F-980A-4C21-AF75-62DC4ADC11C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427751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C41CF-41A2-49F8-A350-A02EE655DC57}" type="datetimeFigureOut">
              <a:rPr lang="es-ES" smtClean="0"/>
              <a:t>21/09/2020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B542F-980A-4C21-AF75-62DC4ADC11C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61188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C41CF-41A2-49F8-A350-A02EE655DC57}" type="datetimeFigureOut">
              <a:rPr lang="es-ES" smtClean="0"/>
              <a:t>21/09/2020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B542F-980A-4C21-AF75-62DC4ADC11C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77623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C41CF-41A2-49F8-A350-A02EE655DC57}" type="datetimeFigureOut">
              <a:rPr lang="es-ES" smtClean="0"/>
              <a:t>21/09/2020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B542F-980A-4C21-AF75-62DC4ADC11C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52609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C41CF-41A2-49F8-A350-A02EE655DC57}" type="datetimeFigureOut">
              <a:rPr lang="es-ES" smtClean="0"/>
              <a:t>21/09/2020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B542F-980A-4C21-AF75-62DC4ADC11C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21949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C41CF-41A2-49F8-A350-A02EE655DC57}" type="datetimeFigureOut">
              <a:rPr lang="es-ES" smtClean="0"/>
              <a:t>21/09/2020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B542F-980A-4C21-AF75-62DC4ADC11C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84247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5C41CF-41A2-49F8-A350-A02EE655DC57}" type="datetimeFigureOut">
              <a:rPr lang="es-ES" smtClean="0"/>
              <a:t>21/09/2020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B542F-980A-4C21-AF75-62DC4ADC11C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0722615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1560" y="476672"/>
            <a:ext cx="7772400" cy="1467594"/>
          </a:xfrm>
        </p:spPr>
        <p:txBody>
          <a:bodyPr>
            <a:normAutofit fontScale="90000"/>
          </a:bodyPr>
          <a:lstStyle/>
          <a:p>
            <a:r>
              <a:rPr lang="es-ES_tradnl" sz="3100" b="1" dirty="0"/>
              <a:t>PROCEDIMIENTOS A EFECTUAR ANTE  EMERGENCIAS QUE INVOLUCREN MERCANCIAS PELIGROSAS</a:t>
            </a:r>
            <a:r>
              <a:rPr lang="es-ES_tradnl" b="1" dirty="0"/>
              <a:t>.</a:t>
            </a:r>
            <a:br>
              <a:rPr lang="es-ES" b="1" dirty="0"/>
            </a:b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67544" y="1700808"/>
            <a:ext cx="8352928" cy="4752528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es-ES" sz="11200" dirty="0">
                <a:solidFill>
                  <a:schemeClr val="tx1"/>
                </a:solidFill>
              </a:rPr>
              <a:t>Recabar información</a:t>
            </a:r>
          </a:p>
          <a:p>
            <a:pPr algn="l"/>
            <a:r>
              <a:rPr lang="es-ES_tradnl" sz="11200" dirty="0">
                <a:solidFill>
                  <a:schemeClr val="tx1"/>
                </a:solidFill>
              </a:rPr>
              <a:t>¿Tipo de material involucrado?.</a:t>
            </a:r>
            <a:endParaRPr lang="es-ES" sz="11200" dirty="0">
              <a:solidFill>
                <a:schemeClr val="tx1"/>
              </a:solidFill>
            </a:endParaRPr>
          </a:p>
          <a:p>
            <a:pPr algn="l"/>
            <a:r>
              <a:rPr lang="es-ES_tradnl" sz="11200" dirty="0">
                <a:solidFill>
                  <a:schemeClr val="tx1"/>
                </a:solidFill>
              </a:rPr>
              <a:t> </a:t>
            </a:r>
            <a:endParaRPr lang="es-ES" sz="11200" dirty="0">
              <a:solidFill>
                <a:schemeClr val="tx1"/>
              </a:solidFill>
            </a:endParaRPr>
          </a:p>
          <a:p>
            <a:pPr lvl="0" algn="l"/>
            <a:r>
              <a:rPr lang="es-ES_tradnl" sz="11200" dirty="0">
                <a:solidFill>
                  <a:schemeClr val="tx1"/>
                </a:solidFill>
              </a:rPr>
              <a:t>¿Posee símbolos o numeración de identificación?</a:t>
            </a:r>
            <a:endParaRPr lang="es-ES" sz="11200" dirty="0">
              <a:solidFill>
                <a:schemeClr val="tx1"/>
              </a:solidFill>
            </a:endParaRPr>
          </a:p>
          <a:p>
            <a:pPr algn="l"/>
            <a:r>
              <a:rPr lang="es-ES_tradnl" sz="11200" dirty="0">
                <a:solidFill>
                  <a:schemeClr val="tx1"/>
                </a:solidFill>
              </a:rPr>
              <a:t> </a:t>
            </a:r>
            <a:endParaRPr lang="es-ES" sz="11200" dirty="0">
              <a:solidFill>
                <a:schemeClr val="tx1"/>
              </a:solidFill>
            </a:endParaRPr>
          </a:p>
          <a:p>
            <a:pPr lvl="0" algn="l"/>
            <a:r>
              <a:rPr lang="es-ES_tradnl" sz="11200" dirty="0">
                <a:solidFill>
                  <a:schemeClr val="tx1"/>
                </a:solidFill>
              </a:rPr>
              <a:t>¿Percibe olor, humos u otras manifestaciones?</a:t>
            </a:r>
            <a:endParaRPr lang="es-ES" sz="11200" dirty="0">
              <a:solidFill>
                <a:schemeClr val="tx1"/>
              </a:solidFill>
            </a:endParaRPr>
          </a:p>
          <a:p>
            <a:pPr algn="l"/>
            <a:r>
              <a:rPr lang="es-ES_tradnl" sz="11200" dirty="0">
                <a:solidFill>
                  <a:schemeClr val="tx1"/>
                </a:solidFill>
              </a:rPr>
              <a:t> </a:t>
            </a:r>
            <a:endParaRPr lang="es-ES" sz="11200" dirty="0">
              <a:solidFill>
                <a:schemeClr val="tx1"/>
              </a:solidFill>
            </a:endParaRPr>
          </a:p>
          <a:p>
            <a:pPr lvl="0" algn="l"/>
            <a:r>
              <a:rPr lang="es-ES_tradnl" sz="11200" dirty="0">
                <a:solidFill>
                  <a:schemeClr val="tx1"/>
                </a:solidFill>
              </a:rPr>
              <a:t>¿Hay víctimas? ¿cuantas?</a:t>
            </a:r>
            <a:endParaRPr lang="es-ES" sz="11200" dirty="0">
              <a:solidFill>
                <a:schemeClr val="tx1"/>
              </a:solidFill>
            </a:endParaRPr>
          </a:p>
          <a:p>
            <a:pPr algn="l"/>
            <a:r>
              <a:rPr lang="es-ES_tradnl" sz="11200" dirty="0">
                <a:solidFill>
                  <a:schemeClr val="tx1"/>
                </a:solidFill>
              </a:rPr>
              <a:t> </a:t>
            </a:r>
            <a:endParaRPr lang="es-ES" sz="11200" dirty="0">
              <a:solidFill>
                <a:schemeClr val="tx1"/>
              </a:solidFill>
            </a:endParaRPr>
          </a:p>
          <a:p>
            <a:pPr lvl="0" algn="l"/>
            <a:r>
              <a:rPr lang="es-ES_tradnl" sz="11200" dirty="0">
                <a:solidFill>
                  <a:schemeClr val="tx1"/>
                </a:solidFill>
              </a:rPr>
              <a:t>Si es una fuga, o derrame y extensión del mismo</a:t>
            </a:r>
            <a:endParaRPr lang="es-ES" sz="11200" dirty="0">
              <a:solidFill>
                <a:schemeClr val="tx1"/>
              </a:solidFill>
            </a:endParaRPr>
          </a:p>
          <a:p>
            <a:r>
              <a:rPr lang="es-ES_tradnl" sz="11200" dirty="0"/>
              <a:t> </a:t>
            </a:r>
            <a:endParaRPr lang="es-ES" sz="11200" dirty="0"/>
          </a:p>
          <a:p>
            <a:br>
              <a:rPr lang="es-ES_tradnl" b="1" dirty="0"/>
            </a:b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15813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264696"/>
          </a:xfrm>
        </p:spPr>
        <p:txBody>
          <a:bodyPr>
            <a:normAutofit fontScale="92500" lnSpcReduction="10000"/>
          </a:bodyPr>
          <a:lstStyle/>
          <a:p>
            <a:pPr marL="0" lvl="0" indent="0">
              <a:buNone/>
            </a:pPr>
            <a:r>
              <a:rPr lang="es-ES" b="1" dirty="0"/>
              <a:t>Cuando utilizar un traje de nivel C</a:t>
            </a:r>
            <a:r>
              <a:rPr lang="es-ES" dirty="0"/>
              <a:t>: en situaciones que:</a:t>
            </a:r>
            <a:endParaRPr lang="es-ES" sz="2400" dirty="0"/>
          </a:p>
          <a:p>
            <a:pPr lvl="0"/>
            <a:r>
              <a:rPr lang="es-ES" dirty="0"/>
              <a:t>Los contaminantes atmosféricos, salpicaduras químicas, u otro contacto directo no afecta adversamente o no se absorben a través de la piel intacta.</a:t>
            </a:r>
          </a:p>
          <a:p>
            <a:pPr lvl="0"/>
            <a:r>
              <a:rPr lang="es-ES" dirty="0"/>
              <a:t>Los contaminantes del aire han sido identifica­dos, las concentraciones medidas, y hay disponibilidad de respi­rador purificador de aire que pueda retener los contaminantes.</a:t>
            </a:r>
          </a:p>
          <a:p>
            <a:pPr lvl="0"/>
            <a:r>
              <a:rPr lang="es-ES" dirty="0"/>
              <a:t>La concentración atmosférica de productos químicos no debe exceder los niveles IPVS (inmediatamente peligroso para la vida y la salud).</a:t>
            </a:r>
          </a:p>
        </p:txBody>
      </p:sp>
    </p:spTree>
    <p:extLst>
      <p:ext uri="{BB962C8B-B14F-4D97-AF65-F5344CB8AC3E}">
        <p14:creationId xmlns:p14="http://schemas.microsoft.com/office/powerpoint/2010/main" val="286839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pPr lvl="0"/>
            <a:r>
              <a:rPr lang="es-ES" dirty="0"/>
              <a:t>La atmósfera debe contener por lo menos 19.5% de oxigeno.</a:t>
            </a:r>
          </a:p>
          <a:p>
            <a:pPr lvl="0"/>
            <a:endParaRPr lang="es-ES" dirty="0"/>
          </a:p>
          <a:p>
            <a:pPr lvl="0"/>
            <a:r>
              <a:rPr lang="es-ES" dirty="0"/>
              <a:t>La atmósfera no contenga peligro desconocido y las funciones de trabajo excluyen salpicaduras, inmer­sión, o el potencial de inhalación inesperada de contacto con niveles peligrosos de cualquier químico.</a:t>
            </a:r>
            <a:endParaRPr lang="es-ES" sz="2000" dirty="0"/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65391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20680"/>
          </a:xfrm>
        </p:spPr>
        <p:txBody>
          <a:bodyPr>
            <a:normAutofit fontScale="92500" lnSpcReduction="20000"/>
          </a:bodyPr>
          <a:lstStyle/>
          <a:p>
            <a:pPr marL="0" lvl="0" indent="0">
              <a:buNone/>
            </a:pPr>
            <a:r>
              <a:rPr lang="es-ES" b="1" dirty="0"/>
              <a:t>Nivel D: </a:t>
            </a:r>
            <a:r>
              <a:rPr lang="es-ES" dirty="0"/>
              <a:t>Este es el menor nivel de protección personal, ofreciendo una protección mínima:</a:t>
            </a:r>
            <a:endParaRPr lang="es-ES" sz="2400" dirty="0"/>
          </a:p>
          <a:p>
            <a:endParaRPr lang="es-AR" dirty="0"/>
          </a:p>
          <a:p>
            <a:r>
              <a:rPr lang="es-AR" dirty="0"/>
              <a:t>Pantalón y camisa de material sintético (antiácido)</a:t>
            </a:r>
          </a:p>
          <a:p>
            <a:r>
              <a:rPr lang="es-AR" dirty="0"/>
              <a:t>Calzado de seguridad impermeable.  </a:t>
            </a:r>
          </a:p>
          <a:p>
            <a:r>
              <a:rPr lang="es-AR" dirty="0"/>
              <a:t>Antiparras contra salpicaduras químicas.</a:t>
            </a:r>
          </a:p>
          <a:p>
            <a:r>
              <a:rPr lang="es-AR" dirty="0"/>
              <a:t>Casco. </a:t>
            </a:r>
            <a:endParaRPr lang="es-ES" sz="2400" dirty="0"/>
          </a:p>
          <a:p>
            <a:pPr marL="0" indent="0">
              <a:buNone/>
            </a:pPr>
            <a:r>
              <a:rPr lang="es-AR" dirty="0"/>
              <a:t>Para los casos particulares de las fuerzas de </a:t>
            </a:r>
            <a:r>
              <a:rPr lang="es-AR" b="1" dirty="0"/>
              <a:t>Bomberos</a:t>
            </a:r>
            <a:r>
              <a:rPr lang="es-AR" dirty="0"/>
              <a:t> donde habitualmente utilizan: </a:t>
            </a:r>
            <a:endParaRPr lang="es-ES" sz="2400" dirty="0"/>
          </a:p>
          <a:p>
            <a:pPr lvl="0"/>
            <a:r>
              <a:rPr lang="es-AR" dirty="0"/>
              <a:t>Sacones  y pantalones, impermeables</a:t>
            </a:r>
            <a:r>
              <a:rPr lang="es-ES_tradnl" dirty="0"/>
              <a:t> </a:t>
            </a:r>
            <a:endParaRPr lang="es-ES" sz="2400" dirty="0"/>
          </a:p>
          <a:p>
            <a:pPr lvl="0"/>
            <a:r>
              <a:rPr lang="es-AR" dirty="0"/>
              <a:t>Casco </a:t>
            </a:r>
            <a:r>
              <a:rPr lang="es-ES_tradnl" dirty="0"/>
              <a:t>con protector facial. </a:t>
            </a:r>
            <a:endParaRPr lang="es-ES" sz="2400" dirty="0"/>
          </a:p>
          <a:p>
            <a:pPr lvl="0"/>
            <a:r>
              <a:rPr lang="es-ES_tradnl" dirty="0"/>
              <a:t>Botas impermeables con suela y puntera de seguridad </a:t>
            </a:r>
            <a:endParaRPr lang="es-ES" sz="2400" dirty="0"/>
          </a:p>
          <a:p>
            <a:pPr marL="0" indent="0">
              <a:buNone/>
            </a:pP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749531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278346-915B-4F25-996F-55EFADF509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8" y="2321487"/>
            <a:ext cx="8229600" cy="1143000"/>
          </a:xfrm>
        </p:spPr>
        <p:txBody>
          <a:bodyPr>
            <a:normAutofit/>
          </a:bodyPr>
          <a:lstStyle/>
          <a:p>
            <a:r>
              <a:rPr lang="es-AR" sz="6000" dirty="0"/>
              <a:t>Gracias por su atención</a:t>
            </a:r>
          </a:p>
        </p:txBody>
      </p:sp>
    </p:spTree>
    <p:extLst>
      <p:ext uri="{BB962C8B-B14F-4D97-AF65-F5344CB8AC3E}">
        <p14:creationId xmlns:p14="http://schemas.microsoft.com/office/powerpoint/2010/main" val="28018117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336704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es-ES_tradnl" sz="9600" b="1" dirty="0"/>
          </a:p>
          <a:p>
            <a:pPr marL="0" indent="0">
              <a:buNone/>
            </a:pPr>
            <a:r>
              <a:rPr lang="es-ES_tradnl" sz="9600" b="1" dirty="0"/>
              <a:t>INDICAR:</a:t>
            </a:r>
            <a:r>
              <a:rPr lang="es-ES_tradnl" sz="9600" dirty="0"/>
              <a:t> </a:t>
            </a:r>
            <a:endParaRPr lang="es-ES" sz="9600" dirty="0"/>
          </a:p>
          <a:p>
            <a:pPr lvl="0"/>
            <a:r>
              <a:rPr lang="es-ES_tradnl" sz="9600" dirty="0"/>
              <a:t>Que nadie se aproxime, ni que toque el material.</a:t>
            </a:r>
            <a:endParaRPr lang="es-ES" sz="9600" dirty="0"/>
          </a:p>
          <a:p>
            <a:pPr lvl="0"/>
            <a:r>
              <a:rPr lang="es-ES_tradnl" sz="9600" dirty="0"/>
              <a:t>Que se aleje lo más posible del material involucrado  </a:t>
            </a:r>
            <a:endParaRPr lang="es-ES" sz="9600" dirty="0"/>
          </a:p>
          <a:p>
            <a:pPr marL="0" indent="0">
              <a:buNone/>
            </a:pPr>
            <a:endParaRPr lang="es-ES_tradnl" sz="9600" b="1" dirty="0"/>
          </a:p>
          <a:p>
            <a:pPr marL="0" indent="0">
              <a:buNone/>
            </a:pPr>
            <a:r>
              <a:rPr lang="es-ES_tradnl" sz="9600" b="1" dirty="0"/>
              <a:t>AL ARRIBO:</a:t>
            </a:r>
            <a:endParaRPr lang="es-ES" sz="9600" dirty="0"/>
          </a:p>
          <a:p>
            <a:pPr marL="0" indent="0">
              <a:buNone/>
            </a:pPr>
            <a:endParaRPr lang="es-ES" sz="9600" dirty="0"/>
          </a:p>
          <a:p>
            <a:pPr lvl="0"/>
            <a:r>
              <a:rPr lang="es-ES_tradnl" sz="9600" dirty="0"/>
              <a:t>Estacionar la unidad a favor del viento y CIEN METROS  (100 </a:t>
            </a:r>
            <a:r>
              <a:rPr lang="es-ES_tradnl" sz="9600" dirty="0" err="1"/>
              <a:t>mts</a:t>
            </a:r>
            <a:r>
              <a:rPr lang="es-ES_tradnl" sz="9600" dirty="0"/>
              <a:t>.) </a:t>
            </a:r>
            <a:endParaRPr lang="es-ES" sz="9600" dirty="0"/>
          </a:p>
          <a:p>
            <a:pPr lvl="0"/>
            <a:r>
              <a:rPr lang="es-ES_tradnl" sz="9600" dirty="0"/>
              <a:t>Tratar de identificar la mercancía involucrada, mediante aportes del conductor del vehículo, manifiesto de carga o persona responsable del lugar </a:t>
            </a:r>
            <a:endParaRPr lang="es-ES" sz="9600" dirty="0"/>
          </a:p>
          <a:p>
            <a:pPr lvl="0"/>
            <a:r>
              <a:rPr lang="es-ES_tradnl" sz="9600" dirty="0"/>
              <a:t>Si por alguna circunstancia se debiera efectuar alguna tarea antes del arribo del material competente, se deberá emplear  el uso de </a:t>
            </a:r>
            <a:r>
              <a:rPr lang="es-ES_tradnl" sz="9600" b="1" dirty="0"/>
              <a:t>ERA</a:t>
            </a:r>
            <a:endParaRPr lang="es-ES" sz="9600" dirty="0"/>
          </a:p>
          <a:p>
            <a:pPr lvl="0"/>
            <a:r>
              <a:rPr lang="es-ES_tradnl" sz="9600" dirty="0"/>
              <a:t>Ante peligro inminente </a:t>
            </a:r>
            <a:r>
              <a:rPr lang="es-ES_tradnl" sz="9600" b="1" dirty="0"/>
              <a:t>NO INGRESAR, </a:t>
            </a:r>
            <a:r>
              <a:rPr lang="es-ES_tradnl" sz="9600" dirty="0"/>
              <a:t>aguardar el arribo de personal y material</a:t>
            </a:r>
            <a:endParaRPr lang="es-ES" sz="9600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7565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es-ES_tradnl" sz="3600" b="1" dirty="0"/>
              <a:t>DELIMITACIÓN DE LAS ZONAS DE TRABAJO</a:t>
            </a:r>
            <a:r>
              <a:rPr lang="es-ES_tradnl" sz="3600" dirty="0"/>
              <a:t>  </a:t>
            </a:r>
            <a:br>
              <a:rPr lang="es-ES" dirty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1196752"/>
            <a:ext cx="8640960" cy="54726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_tradnl" dirty="0"/>
              <a:t>Durante el desarrollo de las tareas de control de la emergencia, resulta de suma importancia delimitar las distintas áreas de trabajo, con el objeto de: </a:t>
            </a:r>
          </a:p>
          <a:p>
            <a:pPr marL="0" indent="0">
              <a:buNone/>
            </a:pPr>
            <a:endParaRPr lang="es-ES_tradnl" dirty="0"/>
          </a:p>
          <a:p>
            <a:r>
              <a:rPr lang="es-ES_tradnl" dirty="0"/>
              <a:t>Exponer la menor cantidad de personal posible.  </a:t>
            </a:r>
          </a:p>
          <a:p>
            <a:r>
              <a:rPr lang="es-ES_tradnl" dirty="0"/>
              <a:t>Contaminar la mínima cantidad de material. </a:t>
            </a:r>
          </a:p>
          <a:p>
            <a:r>
              <a:rPr lang="es-ES_tradnl" dirty="0"/>
              <a:t>Tener control sobre la exposición indeseada. </a:t>
            </a:r>
          </a:p>
          <a:p>
            <a:r>
              <a:rPr lang="es-ES_tradnl" dirty="0"/>
              <a:t>Evitar el traslado de la contaminación de un lugar a otro. </a:t>
            </a:r>
          </a:p>
          <a:p>
            <a:pPr marL="0" indent="0">
              <a:buNone/>
            </a:pPr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00624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b="1" dirty="0"/>
              <a:t>Niveles de protección química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8457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s-AR" dirty="0"/>
              <a:t>La norma NFPA 471  caracteriza a la protección química en CUATRO (4) niveles, siendo caracterizados por letras, desde la A hasta la D:</a:t>
            </a:r>
          </a:p>
          <a:p>
            <a:pPr marL="0" indent="0">
              <a:buNone/>
            </a:pPr>
            <a:r>
              <a:rPr lang="es-AR" dirty="0"/>
              <a:t>  </a:t>
            </a:r>
            <a:endParaRPr lang="es-ES" sz="2400" dirty="0"/>
          </a:p>
          <a:p>
            <a:pPr lvl="0"/>
            <a:r>
              <a:rPr lang="es-ES" b="1" dirty="0"/>
              <a:t>Nivel A: </a:t>
            </a:r>
            <a:r>
              <a:rPr lang="es-ES" dirty="0"/>
              <a:t>deberá seleccionarse cuando se requiera el mayor grado de protección dérmica, respiratoria y de los ojos. El </a:t>
            </a:r>
            <a:r>
              <a:rPr lang="es-ES" b="1" dirty="0"/>
              <a:t>nivel</a:t>
            </a:r>
            <a:r>
              <a:rPr lang="es-ES" dirty="0"/>
              <a:t> no comprende solamente al traje, sino que hace referencia a todos los elementos que proveen protección (guantes, botas, equipos de protección respiratoria, etc.).</a:t>
            </a:r>
          </a:p>
          <a:p>
            <a:pPr lvl="0"/>
            <a:r>
              <a:rPr lang="es-ES" dirty="0"/>
              <a:t> Los componentes de un traje de nivel “A” son: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904989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688632"/>
          </a:xfrm>
        </p:spPr>
        <p:txBody>
          <a:bodyPr>
            <a:normAutofit lnSpcReduction="10000"/>
          </a:bodyPr>
          <a:lstStyle/>
          <a:p>
            <a:pPr lvl="1"/>
            <a:r>
              <a:rPr lang="es-ES" dirty="0"/>
              <a:t>Equipo de protección respiratoria autónomo de presión positiva</a:t>
            </a:r>
            <a:endParaRPr lang="es-ES" sz="2400" dirty="0"/>
          </a:p>
          <a:p>
            <a:pPr lvl="1"/>
            <a:r>
              <a:rPr lang="es-ES" dirty="0"/>
              <a:t>Traje de protección química totalmente encapsulado (costura selladas, guantes adheridos al traje, válvulas de alivio de presión, solapa cubre cierre y fijación de la misma mediante velcro).</a:t>
            </a:r>
            <a:endParaRPr lang="es-ES" sz="2400" dirty="0"/>
          </a:p>
          <a:p>
            <a:pPr lvl="1"/>
            <a:r>
              <a:rPr lang="es-ES" dirty="0"/>
              <a:t>  Botas resistentes a productos químicos, con  puntera de acero </a:t>
            </a:r>
            <a:endParaRPr lang="es-ES" sz="2400" dirty="0"/>
          </a:p>
          <a:p>
            <a:pPr lvl="1"/>
            <a:r>
              <a:rPr lang="es-ES" dirty="0"/>
              <a:t>Sobre guantes resistentes a producto químico.</a:t>
            </a:r>
            <a:r>
              <a:rPr lang="es-AR" dirty="0"/>
              <a:t> </a:t>
            </a:r>
            <a:endParaRPr lang="es-ES" sz="2400" dirty="0"/>
          </a:p>
          <a:p>
            <a:pPr lvl="1"/>
            <a:r>
              <a:rPr lang="es-AR" dirty="0"/>
              <a:t>Ropa de algodón (overol) de manga larga.</a:t>
            </a:r>
            <a:endParaRPr lang="es-ES" sz="2000" dirty="0"/>
          </a:p>
          <a:p>
            <a:pPr lvl="1"/>
            <a:r>
              <a:rPr lang="es-AR" dirty="0"/>
              <a:t>Casco</a:t>
            </a:r>
            <a:endParaRPr lang="es-ES" sz="2000" dirty="0"/>
          </a:p>
          <a:p>
            <a:pPr lvl="1"/>
            <a:r>
              <a:rPr lang="es-AR" dirty="0"/>
              <a:t>Radio y sistema de comunicación del tipo manos libres. </a:t>
            </a:r>
            <a:r>
              <a:rPr lang="es-AR" b="1" dirty="0"/>
              <a:t> </a:t>
            </a:r>
            <a:endParaRPr lang="es-ES" sz="2400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50461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b="1" dirty="0"/>
              <a:t>Cuando utilizar un traje de nivel “A”</a:t>
            </a:r>
            <a:r>
              <a:rPr lang="es-AR" dirty="0"/>
              <a:t>: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lvl="0" indent="0">
              <a:buNone/>
            </a:pPr>
            <a:r>
              <a:rPr lang="es-AR" dirty="0"/>
              <a:t>Cuando puedan existir la exposición a:</a:t>
            </a:r>
          </a:p>
          <a:p>
            <a:r>
              <a:rPr lang="es-AR" dirty="0"/>
              <a:t>Gases tóxicos (identificados) </a:t>
            </a:r>
            <a:endParaRPr lang="es-ES" sz="2000" dirty="0"/>
          </a:p>
          <a:p>
            <a:r>
              <a:rPr lang="es-AR" dirty="0"/>
              <a:t>Atmósferas desconocidas (desconocimiento del riesgo)</a:t>
            </a:r>
            <a:endParaRPr lang="es-ES" sz="2000" dirty="0"/>
          </a:p>
          <a:p>
            <a:r>
              <a:rPr lang="es-ES" dirty="0"/>
              <a:t>Alto potencial de salpicadura, inmersión o exposición a vapores ines­perados</a:t>
            </a:r>
            <a:endParaRPr lang="es-ES" sz="2000" dirty="0"/>
          </a:p>
          <a:p>
            <a:r>
              <a:rPr lang="es-ES" dirty="0"/>
              <a:t>Presencia de sustancias con un alto grado de riesgo para la piel</a:t>
            </a:r>
            <a:endParaRPr lang="es-ES" sz="2000" dirty="0"/>
          </a:p>
          <a:p>
            <a:r>
              <a:rPr lang="es-ES" dirty="0"/>
              <a:t>Operaciones en áreas confinadas, con poca ventilación, y no se ha determinado la ausencia de condiciones que requieren protección Nivel A.</a:t>
            </a:r>
            <a:endParaRPr lang="es-ES" sz="2000" dirty="0"/>
          </a:p>
          <a:p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30795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20680"/>
          </a:xfrm>
        </p:spPr>
        <p:txBody>
          <a:bodyPr>
            <a:normAutofit fontScale="85000" lnSpcReduction="20000"/>
          </a:bodyPr>
          <a:lstStyle/>
          <a:p>
            <a:pPr marL="0" lvl="0" indent="0">
              <a:buNone/>
            </a:pPr>
            <a:r>
              <a:rPr lang="es-AR" sz="5900" b="1" dirty="0"/>
              <a:t>Nivel B</a:t>
            </a:r>
            <a:r>
              <a:rPr lang="es-AR" sz="5900" dirty="0"/>
              <a:t>:</a:t>
            </a:r>
          </a:p>
          <a:p>
            <a:pPr marL="0" lvl="0" indent="0">
              <a:buNone/>
            </a:pPr>
            <a:r>
              <a:rPr lang="es-AR" dirty="0"/>
              <a:t> s</a:t>
            </a:r>
            <a:r>
              <a:rPr lang="es-ES" dirty="0"/>
              <a:t>e selecciona cuando se necesita el mayor nivel de protección respiratoria pero un menor nivel de protección dérmica. Los componentes de un traje de nivel “B” son: </a:t>
            </a:r>
            <a:endParaRPr lang="es-ES" sz="2400" dirty="0"/>
          </a:p>
          <a:p>
            <a:pPr lvl="1"/>
            <a:r>
              <a:rPr lang="es-ES" dirty="0"/>
              <a:t>Equipo de protección respiratoria autónomo de presión positiva</a:t>
            </a:r>
            <a:endParaRPr lang="es-ES" sz="2400" dirty="0"/>
          </a:p>
          <a:p>
            <a:pPr lvl="1"/>
            <a:r>
              <a:rPr lang="es-ES" dirty="0"/>
              <a:t>Trajes de resistencia química con capucha, con puños en brazos y piernas elastizados.</a:t>
            </a:r>
            <a:endParaRPr lang="es-ES" sz="2400" dirty="0"/>
          </a:p>
          <a:p>
            <a:pPr lvl="1"/>
            <a:r>
              <a:rPr lang="es-ES" dirty="0"/>
              <a:t>  Botas resistentes a productos químicos, con  puntera de acero y caña reforzada.</a:t>
            </a:r>
            <a:endParaRPr lang="es-ES" sz="2400" dirty="0"/>
          </a:p>
          <a:p>
            <a:pPr lvl="1"/>
            <a:r>
              <a:rPr lang="es-ES" dirty="0"/>
              <a:t>Guantes y sobre guantes resistentes al producto químico.</a:t>
            </a:r>
            <a:endParaRPr lang="es-ES" sz="2400" dirty="0"/>
          </a:p>
          <a:p>
            <a:pPr lvl="1"/>
            <a:r>
              <a:rPr lang="es-AR" dirty="0"/>
              <a:t>Ropa de algodón (preferentemente overol) de manga larga.</a:t>
            </a:r>
            <a:endParaRPr lang="es-ES" sz="2400" dirty="0"/>
          </a:p>
          <a:p>
            <a:pPr lvl="1"/>
            <a:r>
              <a:rPr lang="es-AR" dirty="0"/>
              <a:t>  Casco</a:t>
            </a:r>
            <a:endParaRPr lang="es-ES" sz="2000" dirty="0"/>
          </a:p>
          <a:p>
            <a:pPr lvl="1"/>
            <a:r>
              <a:rPr lang="es-AR" dirty="0"/>
              <a:t>Radio y sistema de comunicación del tipo manos libres.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62207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04664"/>
            <a:ext cx="8507288" cy="6048672"/>
          </a:xfrm>
        </p:spPr>
        <p:txBody>
          <a:bodyPr>
            <a:normAutofit fontScale="92500"/>
          </a:bodyPr>
          <a:lstStyle/>
          <a:p>
            <a:pPr marL="0" lvl="0" indent="0">
              <a:buNone/>
            </a:pPr>
            <a:r>
              <a:rPr lang="es-ES" b="1" dirty="0"/>
              <a:t>Cuando utilizar un traje de nivel B</a:t>
            </a:r>
            <a:r>
              <a:rPr lang="es-ES" dirty="0"/>
              <a:t>: </a:t>
            </a:r>
          </a:p>
          <a:p>
            <a:pPr marL="0" lvl="0" indent="0">
              <a:buNone/>
            </a:pPr>
            <a:r>
              <a:rPr lang="es-ES" dirty="0"/>
              <a:t>En situaciones que:</a:t>
            </a:r>
            <a:endParaRPr lang="es-ES" sz="2400" dirty="0"/>
          </a:p>
          <a:p>
            <a:r>
              <a:rPr lang="es-AR" dirty="0"/>
              <a:t> </a:t>
            </a:r>
            <a:r>
              <a:rPr lang="es-ES" dirty="0"/>
              <a:t>Se ha identificado el tipo y concentración del contaminante en el aire y requiere un alto grado de protección respiratoria, pero menor protección dérmica.</a:t>
            </a:r>
            <a:endParaRPr lang="es-ES" sz="2000" dirty="0"/>
          </a:p>
          <a:p>
            <a:r>
              <a:rPr lang="es-ES" dirty="0"/>
              <a:t>La atmosfera contiene menos de 19.5% de oxige­no</a:t>
            </a:r>
            <a:endParaRPr lang="es-ES" sz="2000" dirty="0"/>
          </a:p>
          <a:p>
            <a:r>
              <a:rPr lang="es-AR" dirty="0"/>
              <a:t>Cuando existe </a:t>
            </a:r>
            <a:r>
              <a:rPr lang="es-AR" b="1" dirty="0"/>
              <a:t>riesgo de salpicaduras</a:t>
            </a:r>
            <a:r>
              <a:rPr lang="es-AR" dirty="0"/>
              <a:t>, en lugares cerrados de escasas renovaciones de aire, ej.: </a:t>
            </a:r>
            <a:r>
              <a:rPr lang="es-AR" b="1" dirty="0"/>
              <a:t>soda caustica, ácido clorhídrico, hipoclorito de sodio</a:t>
            </a:r>
            <a:r>
              <a:rPr lang="es-AR" dirty="0"/>
              <a:t>.</a:t>
            </a:r>
            <a:endParaRPr lang="es-ES" sz="2400" dirty="0"/>
          </a:p>
          <a:p>
            <a:pPr marL="0" indent="0">
              <a:buNone/>
            </a:pPr>
            <a:r>
              <a:rPr lang="es-ES" b="1" dirty="0"/>
              <a:t> </a:t>
            </a:r>
            <a:endParaRPr lang="es-ES" sz="2400" dirty="0"/>
          </a:p>
          <a:p>
            <a:pPr marL="0" indent="0">
              <a:buNone/>
            </a:pPr>
            <a:endParaRPr lang="es-ES" sz="2400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08461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88640"/>
            <a:ext cx="8784976" cy="6552728"/>
          </a:xfrm>
        </p:spPr>
        <p:txBody>
          <a:bodyPr>
            <a:normAutofit fontScale="92500" lnSpcReduction="20000"/>
          </a:bodyPr>
          <a:lstStyle/>
          <a:p>
            <a:pPr marL="0" lvl="0" indent="0">
              <a:buNone/>
            </a:pPr>
            <a:r>
              <a:rPr lang="es-ES" b="1" dirty="0"/>
              <a:t>Nivel C:</a:t>
            </a:r>
          </a:p>
          <a:p>
            <a:pPr marL="0" lvl="0" indent="0">
              <a:buNone/>
            </a:pPr>
            <a:r>
              <a:rPr lang="es-ES" b="1" dirty="0"/>
              <a:t> </a:t>
            </a:r>
            <a:r>
              <a:rPr lang="es-ES" dirty="0"/>
              <a:t>este tipo de traje se utiliza cuando la concentración y tipo(s) de contaminante del aire se conocen y se cumplen los criterios para el uso de respiradores purificadores de aire. </a:t>
            </a:r>
          </a:p>
          <a:p>
            <a:r>
              <a:rPr lang="es-ES" dirty="0"/>
              <a:t>Respiradores purificadores de aire de cara completa (máscara con filtros)</a:t>
            </a:r>
            <a:r>
              <a:rPr lang="es-AR" dirty="0"/>
              <a:t> </a:t>
            </a:r>
          </a:p>
          <a:p>
            <a:r>
              <a:rPr lang="es-ES" dirty="0"/>
              <a:t>Trajes de resistencia química con capucha, con puños en brazos y piernas elastizados  </a:t>
            </a:r>
          </a:p>
          <a:p>
            <a:r>
              <a:rPr lang="es-ES" dirty="0"/>
              <a:t>Botas resistentes a productos químicos, con  puntera de acero </a:t>
            </a:r>
          </a:p>
          <a:p>
            <a:r>
              <a:rPr lang="es-ES" dirty="0"/>
              <a:t>Guantes y sobre guantes resistentes al producto químico.</a:t>
            </a:r>
          </a:p>
          <a:p>
            <a:r>
              <a:rPr lang="es-AR" dirty="0"/>
              <a:t>Ropa de algodón (preferentemente overol) de manga larga y Casco</a:t>
            </a:r>
            <a:endParaRPr lang="es-ES" sz="2400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5101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165</TotalTime>
  <Words>966</Words>
  <Application>Microsoft Office PowerPoint</Application>
  <PresentationFormat>Presentación en pantalla (4:3)</PresentationFormat>
  <Paragraphs>90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6" baseType="lpstr">
      <vt:lpstr>Arial</vt:lpstr>
      <vt:lpstr>Calibri</vt:lpstr>
      <vt:lpstr>Tema de Office</vt:lpstr>
      <vt:lpstr>PROCEDIMIENTOS A EFECTUAR ANTE  EMERGENCIAS QUE INVOLUCREN MERCANCIAS PELIGROSAS. </vt:lpstr>
      <vt:lpstr>Presentación de PowerPoint</vt:lpstr>
      <vt:lpstr>DELIMITACIÓN DE LAS ZONAS DE TRABAJO   </vt:lpstr>
      <vt:lpstr>Niveles de protección química</vt:lpstr>
      <vt:lpstr>Presentación de PowerPoint</vt:lpstr>
      <vt:lpstr>Cuando utilizar un traje de nivel “A”: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Gracias por su atención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yiyo</dc:creator>
  <cp:lastModifiedBy>usuario</cp:lastModifiedBy>
  <cp:revision>14</cp:revision>
  <dcterms:created xsi:type="dcterms:W3CDTF">2014-11-14T20:44:24Z</dcterms:created>
  <dcterms:modified xsi:type="dcterms:W3CDTF">2020-09-21T21:53:35Z</dcterms:modified>
</cp:coreProperties>
</file>