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2" r:id="rId3"/>
    <p:sldId id="257" r:id="rId4"/>
    <p:sldId id="285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81" r:id="rId13"/>
    <p:sldId id="290" r:id="rId14"/>
    <p:sldId id="283" r:id="rId15"/>
    <p:sldId id="289" r:id="rId16"/>
    <p:sldId id="266" r:id="rId17"/>
    <p:sldId id="271" r:id="rId18"/>
    <p:sldId id="273" r:id="rId19"/>
    <p:sldId id="274" r:id="rId20"/>
    <p:sldId id="275" r:id="rId21"/>
    <p:sldId id="276" r:id="rId22"/>
    <p:sldId id="272" r:id="rId23"/>
    <p:sldId id="270" r:id="rId24"/>
    <p:sldId id="269" r:id="rId25"/>
    <p:sldId id="267" r:id="rId26"/>
    <p:sldId id="268" r:id="rId27"/>
    <p:sldId id="286" r:id="rId28"/>
    <p:sldId id="287" r:id="rId29"/>
    <p:sldId id="277" r:id="rId30"/>
    <p:sldId id="280" r:id="rId31"/>
    <p:sldId id="278" r:id="rId32"/>
    <p:sldId id="284" r:id="rId33"/>
    <p:sldId id="279" r:id="rId3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351A5-B041-46AA-A018-6F53454D2FEA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047F6-DCCB-4239-A0E4-B130DA69E8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00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047F6-DCCB-4239-A0E4-B130DA69E822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634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39ADC-E2F2-4BFC-9FF6-7FB78EB12CAB}" type="datetimeFigureOut">
              <a:rPr lang="es-AR" smtClean="0"/>
              <a:t>6/7/2024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443AA8-9285-492D-8D91-6E45C5B60E7B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8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cartechbooks.com/media/wysiwyg/techtips/MSD_6AL_install/msd1.JPG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6.emf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0.jpeg"/><Relationship Id="rId4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229600" cy="1398588"/>
          </a:xfrm>
        </p:spPr>
        <p:txBody>
          <a:bodyPr>
            <a:normAutofit/>
          </a:bodyPr>
          <a:lstStyle/>
          <a:p>
            <a:pPr algn="ctr"/>
            <a:r>
              <a:rPr lang="es-AR" sz="6000" b="1" dirty="0" smtClean="0">
                <a:solidFill>
                  <a:srgbClr val="FF0000"/>
                </a:solidFill>
              </a:rPr>
              <a:t>RESCATE VEHICULAR</a:t>
            </a:r>
            <a:endParaRPr lang="es-AR" sz="60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372200" y="4762467"/>
            <a:ext cx="259228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C8C8B1"/>
              </a:buClr>
            </a:pPr>
            <a:r>
              <a:rPr lang="es-AR" sz="4800" b="1" dirty="0">
                <a:solidFill>
                  <a:srgbClr val="FFFFFF">
                    <a:lumMod val="75000"/>
                  </a:srgbClr>
                </a:solidFill>
                <a:latin typeface="Arial"/>
              </a:rPr>
              <a:t>NIVEL 1 </a:t>
            </a:r>
          </a:p>
          <a:p>
            <a:pPr lvl="0">
              <a:spcBef>
                <a:spcPct val="20000"/>
              </a:spcBef>
              <a:buClr>
                <a:srgbClr val="C8C8B1"/>
              </a:buClr>
            </a:pPr>
            <a:r>
              <a:rPr lang="es-AR" sz="4800" b="1" dirty="0">
                <a:solidFill>
                  <a:srgbClr val="FFFFFF">
                    <a:lumMod val="75000"/>
                  </a:srgbClr>
                </a:solidFill>
                <a:latin typeface="Arial"/>
              </a:rPr>
              <a:t>BASICO</a:t>
            </a:r>
          </a:p>
        </p:txBody>
      </p:sp>
      <p:pic>
        <p:nvPicPr>
          <p:cNvPr id="9" name="8 Imagen" descr="Equipo de rescate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35" b="73620" l="10680" r="91586">
                        <a14:foregroundMark x1="37864" y1="34969" x2="37864" y2="34969"/>
                        <a14:backgroundMark x1="49838" y1="49080" x2="49838" y2="49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0" t="6295" r="7884" b="26379"/>
          <a:stretch/>
        </p:blipFill>
        <p:spPr bwMode="auto">
          <a:xfrm>
            <a:off x="2339217" y="2276872"/>
            <a:ext cx="4608512" cy="203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C:\Users\Silvana\Downloads\WhatsApp Image 2020-07-14 at 8.03.47 PM.jpe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8" b="90058" l="5848" r="93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7626" r="5618" b="7356"/>
          <a:stretch/>
        </p:blipFill>
        <p:spPr bwMode="auto">
          <a:xfrm>
            <a:off x="-396552" y="3861048"/>
            <a:ext cx="3600400" cy="3287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7" y="4310057"/>
            <a:ext cx="2304256" cy="23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8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PROTECCION PERSONAL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s-AR" sz="4000" b="1" dirty="0" smtClean="0">
                <a:solidFill>
                  <a:srgbClr val="FFFF00"/>
                </a:solidFill>
              </a:rPr>
              <a:t>Psicológica:</a:t>
            </a:r>
          </a:p>
          <a:p>
            <a:pPr marL="64008" indent="0" algn="just">
              <a:buNone/>
            </a:pPr>
            <a:r>
              <a:rPr lang="es-AR" sz="2400" dirty="0" smtClean="0">
                <a:latin typeface="Arial Black" panose="020B0A04020102020204" pitchFamily="34" charset="0"/>
              </a:rPr>
              <a:t>Es de gran importancia después de cada emergencia mantener una charla de lo sucedido luego de la emergencia. </a:t>
            </a:r>
          </a:p>
          <a:p>
            <a:pPr marL="64008" indent="0" algn="just">
              <a:buNone/>
            </a:pPr>
            <a:r>
              <a:rPr lang="es-AR" sz="2400" dirty="0" smtClean="0">
                <a:latin typeface="Arial Black" panose="020B0A04020102020204" pitchFamily="34" charset="0"/>
              </a:rPr>
              <a:t>Contar con una asistencia psicológica </a:t>
            </a:r>
          </a:p>
          <a:p>
            <a:pPr marL="64008" indent="0">
              <a:buNone/>
            </a:pPr>
            <a:endParaRPr lang="es-AR" sz="2800" dirty="0"/>
          </a:p>
        </p:txBody>
      </p:sp>
      <p:pic>
        <p:nvPicPr>
          <p:cNvPr id="5122" name="Picture 2" descr="C:\Users\Silvana\Desktop\BOMBERO\descarga (27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952281" cy="45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00192" y="3356992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828723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b="1" dirty="0" smtClean="0">
                <a:solidFill>
                  <a:srgbClr val="FF0000"/>
                </a:solidFill>
                <a:effectLst/>
              </a:rPr>
              <a:t>Parque de materiales</a:t>
            </a:r>
            <a:endParaRPr lang="es-AR" sz="5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72000"/>
          </a:xfrm>
        </p:spPr>
        <p:txBody>
          <a:bodyPr/>
          <a:lstStyle/>
          <a:p>
            <a:pPr marL="45720" lvl="0" indent="0" algn="ctr">
              <a:buClr>
                <a:srgbClr val="C8C8B1"/>
              </a:buClr>
              <a:buSzTx/>
              <a:buNone/>
            </a:pPr>
            <a:endParaRPr lang="es-AR" sz="2800" dirty="0">
              <a:solidFill>
                <a:srgbClr val="FFFFFF"/>
              </a:solidFill>
              <a:latin typeface="Arial"/>
            </a:endParaRPr>
          </a:p>
          <a:p>
            <a:pPr marL="45720" lvl="0" indent="0" algn="just">
              <a:buClr>
                <a:srgbClr val="C8C8B1"/>
              </a:buClr>
              <a:buSzTx/>
              <a:buNone/>
            </a:pPr>
            <a:r>
              <a:rPr lang="es-AR" sz="2800" b="1" dirty="0">
                <a:latin typeface="Arial"/>
              </a:rPr>
              <a:t>Es necesario a la hora de armar un parque de materiales, que este mantenga una disposición, la cual reduzca el tiempo en el momento que se solicite una herramienta.</a:t>
            </a:r>
          </a:p>
          <a:p>
            <a:pPr marL="45720" lvl="0" indent="0">
              <a:buClr>
                <a:srgbClr val="C8C8B1"/>
              </a:buClr>
              <a:buSzTx/>
              <a:buNone/>
            </a:pPr>
            <a:endParaRPr lang="es-AR" sz="2800" dirty="0">
              <a:solidFill>
                <a:srgbClr val="FFFFFF"/>
              </a:solidFill>
              <a:latin typeface="Arial"/>
            </a:endParaRPr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77072"/>
            <a:ext cx="3960440" cy="2520279"/>
          </a:xfrm>
          <a:prstGeom prst="rect">
            <a:avLst/>
          </a:prstGeom>
        </p:spPr>
      </p:pic>
      <p:pic>
        <p:nvPicPr>
          <p:cNvPr id="1026" name="Picture 2" descr="C:\Users\Silvana\Desktop\BOMBERO\descarga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66" y="4077071"/>
            <a:ext cx="438825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847" y="587757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94" y="5851331"/>
            <a:ext cx="897523" cy="9275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19215"/>
            <a:ext cx="8085584" cy="4826008"/>
          </a:xfrm>
        </p:spPr>
        <p:txBody>
          <a:bodyPr/>
          <a:lstStyle/>
          <a:p>
            <a:pPr marL="64008" lvl="0" indent="0" algn="just">
              <a:buClr>
                <a:srgbClr val="759AA5"/>
              </a:buClr>
              <a:buNone/>
            </a:pPr>
            <a:r>
              <a:rPr lang="es-AR" b="1" dirty="0">
                <a:solidFill>
                  <a:srgbClr val="FFFF00"/>
                </a:solidFill>
              </a:rPr>
              <a:t>Tipos de </a:t>
            </a:r>
            <a:r>
              <a:rPr lang="es-AR" b="1" dirty="0" smtClean="0">
                <a:solidFill>
                  <a:srgbClr val="FFFF00"/>
                </a:solidFill>
              </a:rPr>
              <a:t>vehículos: </a:t>
            </a:r>
            <a:r>
              <a:rPr lang="es-AR" sz="2400" dirty="0" smtClean="0">
                <a:latin typeface="Arial Black" panose="020B0A04020102020204" pitchFamily="34" charset="0"/>
              </a:rPr>
              <a:t>Estos son algunos de los vehículos que circulan sobre nuestros caminos.</a:t>
            </a:r>
          </a:p>
          <a:p>
            <a:pPr marL="64008" lvl="0" indent="0">
              <a:buClr>
                <a:srgbClr val="759AA5"/>
              </a:buClr>
              <a:buNone/>
            </a:pPr>
            <a:endParaRPr lang="es-A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6" y="3035301"/>
            <a:ext cx="1591469" cy="109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20" y="3035301"/>
            <a:ext cx="1505893" cy="109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35299"/>
            <a:ext cx="1371600" cy="95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3" y="4403898"/>
            <a:ext cx="159563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20" y="4403898"/>
            <a:ext cx="150589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03898"/>
            <a:ext cx="1371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5576" y="57332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indent="0" algn="just">
              <a:buNone/>
            </a:pPr>
            <a:r>
              <a:rPr lang="es-AR" b="1" dirty="0">
                <a:solidFill>
                  <a:srgbClr val="FF0000"/>
                </a:solidFill>
                <a:latin typeface="Arial Black" panose="020B0A04020102020204" pitchFamily="34" charset="0"/>
              </a:rPr>
              <a:t>Es de gran importancia. </a:t>
            </a:r>
            <a:r>
              <a:rPr lang="es-AR" dirty="0">
                <a:solidFill>
                  <a:srgbClr val="FFFF00"/>
                </a:solidFill>
                <a:latin typeface="Arial Black" panose="020B0A04020102020204" pitchFamily="34" charset="0"/>
              </a:rPr>
              <a:t>Reconocer las características de los vehículos en los cuales vamos a realizar el trabajo de rescate</a:t>
            </a:r>
          </a:p>
        </p:txBody>
      </p:sp>
    </p:spTree>
    <p:extLst>
      <p:ext uri="{BB962C8B-B14F-4D97-AF65-F5344CB8AC3E}">
        <p14:creationId xmlns:p14="http://schemas.microsoft.com/office/powerpoint/2010/main" val="21125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pPr marL="64008" indent="0" algn="just">
              <a:buNone/>
            </a:pPr>
            <a:r>
              <a:rPr lang="es-ES" sz="2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Hay dos grandes grupos de vehículos que se pueden observar:</a:t>
            </a:r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780927"/>
            <a:ext cx="2857500" cy="16568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780928"/>
            <a:ext cx="3024336" cy="16568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522391"/>
            <a:ext cx="3024336" cy="18478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3" y="4494717"/>
            <a:ext cx="2857500" cy="18466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038" y="587758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477" y="5843009"/>
            <a:ext cx="897523" cy="9275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328592"/>
          </a:xfrm>
        </p:spPr>
        <p:txBody>
          <a:bodyPr/>
          <a:lstStyle/>
          <a:p>
            <a:pPr marL="64008" indent="0">
              <a:buNone/>
            </a:pPr>
            <a:r>
              <a:rPr lang="es-AR" b="1" dirty="0" smtClean="0">
                <a:solidFill>
                  <a:srgbClr val="FFFF00"/>
                </a:solidFill>
              </a:rPr>
              <a:t>                   Tipos de carrocerías.</a:t>
            </a:r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69" y="2034524"/>
            <a:ext cx="2447155" cy="10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25" y="2034524"/>
            <a:ext cx="2855314" cy="115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47" y="4688833"/>
            <a:ext cx="1450067" cy="76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6" y="4626453"/>
            <a:ext cx="1838163" cy="8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3" y="3187279"/>
            <a:ext cx="2845326" cy="137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70" y="3001219"/>
            <a:ext cx="2447155" cy="156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342" y="2023377"/>
            <a:ext cx="2338376" cy="1204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4235" y="3267258"/>
            <a:ext cx="2346197" cy="12996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44278" y="4796444"/>
            <a:ext cx="199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  <a:latin typeface="Arial Black" panose="020B0A04020102020204" pitchFamily="34" charset="0"/>
              </a:rPr>
              <a:t>Plataforma EV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76" y="5395271"/>
            <a:ext cx="9144000" cy="10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99032"/>
          </a:xfrm>
        </p:spPr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72000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En esta imagen podemos observar los distintos tipo de aceros que componen la anatomía de un vehículo. </a:t>
            </a:r>
          </a:p>
          <a:p>
            <a:pPr marL="64008" indent="0" algn="just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Estos pueden ser un obstáculo a la hora de trabajar en un rescate.</a:t>
            </a:r>
            <a:endParaRPr lang="es-AR" sz="2000" b="1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31401"/>
            <a:ext cx="7920880" cy="39099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686" y="5813805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398588"/>
          </a:xfrm>
        </p:spPr>
        <p:txBody>
          <a:bodyPr>
            <a:normAutofit/>
          </a:bodyPr>
          <a:lstStyle/>
          <a:p>
            <a:pPr algn="ctr"/>
            <a:r>
              <a:rPr lang="es-AR" sz="6000" b="1" dirty="0" smtClean="0">
                <a:solidFill>
                  <a:srgbClr val="FF0000"/>
                </a:solidFill>
              </a:rPr>
              <a:t>Anatomía vehicular </a:t>
            </a:r>
            <a:endParaRPr lang="es-AR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1221"/>
          <a:stretch>
            <a:fillRect/>
          </a:stretch>
        </p:blipFill>
        <p:spPr bwMode="auto">
          <a:xfrm>
            <a:off x="1835696" y="2708920"/>
            <a:ext cx="5112568" cy="266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439727" y="5825906"/>
            <a:ext cx="120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FFFFFF">
                    <a:lumMod val="95000"/>
                  </a:srgbClr>
                </a:solidFill>
                <a:latin typeface="Arial"/>
              </a:rPr>
              <a:t>Riel </a:t>
            </a:r>
          </a:p>
          <a:p>
            <a:r>
              <a:rPr lang="es-AR" dirty="0">
                <a:solidFill>
                  <a:srgbClr val="FFFFFF">
                    <a:lumMod val="95000"/>
                  </a:srgbClr>
                </a:solidFill>
                <a:latin typeface="Arial"/>
              </a:rPr>
              <a:t>del techo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068127" y="5764212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Riel</a:t>
            </a:r>
          </a:p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del piso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692860" y="5132740"/>
            <a:ext cx="720080" cy="67902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3161928" y="1266581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Poste A</a:t>
            </a:r>
            <a:endParaRPr lang="es-AR" sz="2000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28600" y="501015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Capot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7634808" y="3880103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Pasa</a:t>
            </a:r>
          </a:p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rueda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520508" y="2502992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5</a:t>
            </a:r>
            <a:r>
              <a:rPr lang="es-AR" sz="2000" baseline="30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a</a:t>
            </a:r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 o 3</a:t>
            </a:r>
            <a:r>
              <a:rPr lang="es-AR" sz="2000" baseline="30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er</a:t>
            </a:r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 puerta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843301" y="1607231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Poste D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813955" y="1865139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Techo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547664" y="2265189"/>
            <a:ext cx="2592288" cy="803771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16" name="15 Conector recto de flecha"/>
          <p:cNvCxnSpPr/>
          <p:nvPr/>
        </p:nvCxnSpPr>
        <p:spPr>
          <a:xfrm>
            <a:off x="4139952" y="1807256"/>
            <a:ext cx="545976" cy="190977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17" name="16 Conector recto de flecha"/>
          <p:cNvCxnSpPr/>
          <p:nvPr/>
        </p:nvCxnSpPr>
        <p:spPr>
          <a:xfrm>
            <a:off x="5238328" y="1666631"/>
            <a:ext cx="197768" cy="1944496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18" name="17 Conector recto de flecha"/>
          <p:cNvCxnSpPr/>
          <p:nvPr/>
        </p:nvCxnSpPr>
        <p:spPr>
          <a:xfrm flipH="1">
            <a:off x="6084168" y="1666631"/>
            <a:ext cx="335365" cy="1744441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19" name="18 Conector recto de flecha"/>
          <p:cNvCxnSpPr/>
          <p:nvPr/>
        </p:nvCxnSpPr>
        <p:spPr>
          <a:xfrm flipH="1">
            <a:off x="6444208" y="2065164"/>
            <a:ext cx="792088" cy="1345908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20" name="19 Conector recto de flecha"/>
          <p:cNvCxnSpPr/>
          <p:nvPr/>
        </p:nvCxnSpPr>
        <p:spPr>
          <a:xfrm flipH="1">
            <a:off x="6660232" y="3068960"/>
            <a:ext cx="974576" cy="342112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21" name="20 Conector recto de flecha"/>
          <p:cNvCxnSpPr>
            <a:stCxn id="11" idx="1"/>
          </p:cNvCxnSpPr>
          <p:nvPr/>
        </p:nvCxnSpPr>
        <p:spPr>
          <a:xfrm flipH="1" flipV="1">
            <a:off x="6347739" y="4125119"/>
            <a:ext cx="1287069" cy="108997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22" name="21 Conector recto de flecha"/>
          <p:cNvCxnSpPr/>
          <p:nvPr/>
        </p:nvCxnSpPr>
        <p:spPr>
          <a:xfrm flipV="1">
            <a:off x="4744442" y="3495745"/>
            <a:ext cx="258988" cy="235314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23" name="22 Conector recto de flecha"/>
          <p:cNvCxnSpPr>
            <a:stCxn id="10" idx="3"/>
          </p:cNvCxnSpPr>
          <p:nvPr/>
        </p:nvCxnSpPr>
        <p:spPr>
          <a:xfrm flipV="1">
            <a:off x="1219200" y="4302125"/>
            <a:ext cx="1120552" cy="90805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cxnSp>
        <p:nvCxnSpPr>
          <p:cNvPr id="24" name="23 Conector recto de flecha"/>
          <p:cNvCxnSpPr/>
          <p:nvPr/>
        </p:nvCxnSpPr>
        <p:spPr>
          <a:xfrm>
            <a:off x="1804555" y="3611127"/>
            <a:ext cx="1949372" cy="537953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arrow"/>
          </a:ln>
          <a:effectLst>
            <a:outerShdw blurRad="50800" dist="38100" dir="5400000" rotWithShape="0">
              <a:srgbClr val="000000">
                <a:alpha val="28000"/>
              </a:srgbClr>
            </a:outerShdw>
          </a:effectLst>
        </p:spPr>
      </p:cxnSp>
      <p:sp>
        <p:nvSpPr>
          <p:cNvPr id="25" name="24 Rectángulo"/>
          <p:cNvSpPr/>
          <p:nvPr/>
        </p:nvSpPr>
        <p:spPr>
          <a:xfrm>
            <a:off x="4744442" y="1281940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chemeClr val="tx1">
                    <a:lumMod val="95000"/>
                  </a:schemeClr>
                </a:solidFill>
              </a:rPr>
              <a:t>Poste B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5819746" y="1292557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2000" dirty="0">
                <a:solidFill>
                  <a:srgbClr val="FFFFFF">
                    <a:lumMod val="95000"/>
                  </a:srgbClr>
                </a:solidFill>
                <a:latin typeface="Arial"/>
              </a:rPr>
              <a:t>Poste 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21" y="4953969"/>
            <a:ext cx="2200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0" y="3331642"/>
            <a:ext cx="151739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5583937" y="6319875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2000" b="1" dirty="0">
                <a:solidFill>
                  <a:srgbClr val="FF0000"/>
                </a:solidFill>
                <a:latin typeface="Arial"/>
              </a:rPr>
              <a:t>Refuerzo del poste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25" y="582590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683568" y="1988840"/>
            <a:ext cx="4176464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AR" b="1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Barras de refuerzo contra impacto lateral que pueden dificultar la separación de puertas cuando hay colisiones </a:t>
            </a:r>
            <a:r>
              <a:rPr lang="es-AR" b="1" dirty="0">
                <a:latin typeface="Arial Black" panose="020B0A04020102020204" pitchFamily="34" charset="0"/>
                <a:cs typeface="Aparajita" panose="020B0604020202020204" pitchFamily="34" charset="0"/>
              </a:rPr>
              <a:t>frontales</a:t>
            </a:r>
            <a:r>
              <a:rPr lang="es-AR" b="1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.</a:t>
            </a:r>
          </a:p>
          <a:p>
            <a:pPr marL="64008" indent="0">
              <a:buNone/>
            </a:pPr>
            <a:endParaRPr lang="es-AR" sz="28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b="1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Barra </a:t>
            </a:r>
            <a:r>
              <a:rPr lang="es-AR" b="1" dirty="0">
                <a:latin typeface="Arial Black" panose="020B0A04020102020204" pitchFamily="34" charset="0"/>
                <a:cs typeface="Aparajita" panose="020B0604020202020204" pitchFamily="34" charset="0"/>
              </a:rPr>
              <a:t>de acero al boro en el tablero </a:t>
            </a:r>
            <a:r>
              <a:rPr lang="es-AR" b="1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que puede </a:t>
            </a:r>
            <a:r>
              <a:rPr lang="es-AR" b="1" dirty="0">
                <a:latin typeface="Arial Black" panose="020B0A04020102020204" pitchFamily="34" charset="0"/>
                <a:cs typeface="Aparajita" panose="020B0604020202020204" pitchFamily="34" charset="0"/>
              </a:rPr>
              <a:t>afectar las técnicas usadas </a:t>
            </a:r>
            <a:r>
              <a:rPr lang="es-AR" b="1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para separarlo</a:t>
            </a:r>
            <a:r>
              <a:rPr lang="es-AR" b="1" dirty="0">
                <a:latin typeface="Arial Black" panose="020B0A04020102020204" pitchFamily="34" charset="0"/>
                <a:cs typeface="Aparajita" panose="020B0604020202020204" pitchFamily="34" charset="0"/>
              </a:rPr>
              <a:t>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168352" cy="20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5699"/>
            <a:ext cx="31916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181" y="5900853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Cristales</a:t>
            </a:r>
          </a:p>
          <a:p>
            <a:pPr marL="64008" indent="0" algn="just">
              <a:buNone/>
            </a:pPr>
            <a:r>
              <a:rPr lang="es-AR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Parabrisas: </a:t>
            </a:r>
            <a:r>
              <a:rPr lang="es-AR" sz="20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son</a:t>
            </a:r>
            <a:r>
              <a:rPr lang="es-AR" sz="2000" dirty="0">
                <a:latin typeface="Arial Black" panose="020B0A04020102020204" pitchFamily="34" charset="0"/>
                <a:cs typeface="Aparajita" panose="020B0604020202020204" pitchFamily="34" charset="0"/>
              </a:rPr>
              <a:t> de vidrio laminado</a:t>
            </a:r>
            <a:r>
              <a:rPr lang="es-AR" sz="20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, </a:t>
            </a:r>
            <a:r>
              <a:rPr lang="es-AR" sz="2000" dirty="0">
                <a:latin typeface="Arial Black" panose="020B0A04020102020204" pitchFamily="34" charset="0"/>
                <a:cs typeface="Aparajita" panose="020B0604020202020204" pitchFamily="34" charset="0"/>
              </a:rPr>
              <a:t>constan de dos hojas de vidrio con una capa de policarbonato laminado de seguridad entre ellas, </a:t>
            </a:r>
            <a:r>
              <a:rPr lang="es-AR" sz="20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al </a:t>
            </a:r>
            <a:r>
              <a:rPr lang="es-AR" sz="2000" dirty="0">
                <a:latin typeface="Arial Black" panose="020B0A04020102020204" pitchFamily="34" charset="0"/>
                <a:cs typeface="Aparajita" panose="020B0604020202020204" pitchFamily="34" charset="0"/>
              </a:rPr>
              <a:t>momento del impacto estallan sin desprender partículas peligrosas para los ocupantes del </a:t>
            </a:r>
            <a:r>
              <a:rPr lang="es-AR" sz="20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vehículo</a:t>
            </a:r>
            <a:r>
              <a:rPr lang="es-AR" sz="2000" dirty="0">
                <a:latin typeface="Arial Black" panose="020B0A04020102020204" pitchFamily="34" charset="0"/>
                <a:cs typeface="Aparajita" panose="020B0604020202020204" pitchFamily="34" charset="0"/>
              </a:rPr>
              <a:t>.</a:t>
            </a:r>
          </a:p>
        </p:txBody>
      </p:sp>
      <p:pic>
        <p:nvPicPr>
          <p:cNvPr id="7170" name="Picture 2" descr="C:\Users\Silvana\Desktop\BOMBERO\dm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14665"/>
            <a:ext cx="2304256" cy="101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ilvana\Desktop\BOMBERO\descarga mmmm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7" y="4398904"/>
            <a:ext cx="3240360" cy="21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ilvana\Desktop\BOMBERO\www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35" y="5306056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161" y="5917098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pPr marL="64008" lvl="0" indent="0" algn="ctr">
              <a:buClr>
                <a:srgbClr val="759AA5"/>
              </a:buClr>
              <a:buNone/>
            </a:pPr>
            <a:r>
              <a:rPr lang="es-AR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Cristales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AR" sz="36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Cristales de ventanillas</a:t>
            </a:r>
            <a:r>
              <a:rPr lang="es-AR" sz="3600" b="1" dirty="0" smtClean="0">
                <a:solidFill>
                  <a:prstClr val="white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es-AR" sz="36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vidrio templado</a:t>
            </a:r>
            <a:r>
              <a:rPr lang="es-AR" sz="3200" b="1" dirty="0" smtClean="0">
                <a:solidFill>
                  <a:prstClr val="white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, 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cuando </a:t>
            </a:r>
            <a:r>
              <a:rPr lang="es-AR" sz="2400" dirty="0">
                <a:latin typeface="Arial Black" panose="020B0A04020102020204" pitchFamily="34" charset="0"/>
                <a:cs typeface="Aparajita" panose="020B0604020202020204" pitchFamily="34" charset="0"/>
              </a:rPr>
              <a:t>el vidrio se rompe, se fracciones en varios pedazos en lugar de astillarse.</a:t>
            </a:r>
            <a:endParaRPr lang="es-AR" sz="2400" dirty="0" smtClean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64008" lvl="0" indent="0" algn="ctr">
              <a:buClr>
                <a:srgbClr val="759AA5"/>
              </a:buClr>
              <a:buNone/>
            </a:pPr>
            <a:endParaRPr lang="es-AR" sz="4400" b="1" dirty="0" smtClean="0">
              <a:solidFill>
                <a:prstClr val="white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lvl="0" indent="0">
              <a:buClr>
                <a:srgbClr val="759AA5"/>
              </a:buClr>
              <a:buNone/>
            </a:pPr>
            <a:endParaRPr lang="es-AR" sz="2800" dirty="0">
              <a:solidFill>
                <a:prstClr val="white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8194" name="Picture 2" descr="C:\Users\Silvana\Desktop\BOMBERO\templad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88106"/>
            <a:ext cx="3168352" cy="19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ilvana\Desktop\BOMBERO\imvvvv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88106"/>
            <a:ext cx="4176464" cy="18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55" y="578881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031857" cy="42484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25" y="548680"/>
            <a:ext cx="4196812" cy="23665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25" y="3573016"/>
            <a:ext cx="4196812" cy="27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7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pPr marL="64008" lvl="0" indent="0" algn="ctr">
              <a:buClr>
                <a:srgbClr val="759AA5"/>
              </a:buClr>
              <a:buNone/>
            </a:pPr>
            <a:r>
              <a:rPr lang="es-AR" sz="4400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Cristales</a:t>
            </a:r>
          </a:p>
          <a:p>
            <a:pPr marL="64008" indent="0" algn="just">
              <a:buNone/>
            </a:pPr>
            <a:r>
              <a:rPr lang="es-AR" sz="4400" b="1" dirty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Luneta</a:t>
            </a:r>
            <a:r>
              <a:rPr lang="es-AR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:</a:t>
            </a:r>
            <a:r>
              <a:rPr lang="es-AR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 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Otorga </a:t>
            </a:r>
            <a:r>
              <a:rPr lang="es-AR" sz="2400" dirty="0">
                <a:latin typeface="Arial Black" panose="020B0A04020102020204" pitchFamily="34" charset="0"/>
                <a:cs typeface="Aparajita" panose="020B0604020202020204" pitchFamily="34" charset="0"/>
              </a:rPr>
              <a:t>la visual hacia la parte posterior del auto, 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este se puede presentar de vidrio </a:t>
            </a:r>
            <a:r>
              <a:rPr lang="es-AR" sz="2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templado o laminado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, siendo el ultimo el que mas se esta utilizando.</a:t>
            </a:r>
            <a:endParaRPr lang="es-AR" sz="2400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9218" name="Picture 2" descr="C:\Users\Silvana\Desktop\BOMBERO\kkkkk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16" y="4511589"/>
            <a:ext cx="3456384" cy="19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ilvana\Desktop\BOMBERO\imalllh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2" y="4511589"/>
            <a:ext cx="3825712" cy="19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699" y="5805264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marL="64008" indent="0" algn="ctr">
              <a:buNone/>
            </a:pPr>
            <a:r>
              <a:rPr lang="es-AR" sz="40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Cerraduras y bisagras </a:t>
            </a:r>
          </a:p>
          <a:p>
            <a:pPr marL="64008" indent="0">
              <a:buNone/>
            </a:pP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Estas son partes del vehículo de aleaciones. Que las hacen muy resistentes.</a:t>
            </a:r>
          </a:p>
          <a:p>
            <a:pPr marL="64008" indent="0">
              <a:buNone/>
            </a:pPr>
            <a:endParaRPr lang="es-AR" sz="32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>
              <a:buNone/>
            </a:pPr>
            <a:endParaRPr lang="es-AR" b="1" dirty="0"/>
          </a:p>
        </p:txBody>
      </p:sp>
      <p:pic>
        <p:nvPicPr>
          <p:cNvPr id="10242" name="Picture 2" descr="C:\Users\Silvana\Desktop\BOMBERO\imatt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7861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ilvana\Desktop\BOMBERO\jjjjjjjjjjjjjj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6442"/>
            <a:ext cx="26193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ilvana\Desktop\BOMBERO\dff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212976"/>
            <a:ext cx="2376263" cy="17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ilvana\Desktop\BOMBERO\deññññññ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5228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829" y="593043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 algn="ctr">
              <a:buClr>
                <a:srgbClr val="C8C8B1"/>
              </a:buClr>
              <a:buSzTx/>
              <a:buNone/>
            </a:pPr>
            <a:r>
              <a:rPr lang="es-AR" sz="5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Baterías</a:t>
            </a:r>
          </a:p>
          <a:p>
            <a:pPr marL="45720" lvl="0" indent="0" algn="just">
              <a:buClr>
                <a:srgbClr val="C8C8B1"/>
              </a:buClr>
              <a:buSzTx/>
              <a:buNone/>
            </a:pPr>
            <a:r>
              <a:rPr lang="es-AR" sz="2800" dirty="0" smtClean="0">
                <a:solidFill>
                  <a:srgbClr val="FFFFFF">
                    <a:lumMod val="9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Estas </a:t>
            </a:r>
            <a:r>
              <a:rPr lang="es-AR" sz="2800" dirty="0">
                <a:solidFill>
                  <a:srgbClr val="FFFFFF">
                    <a:lumMod val="9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pueden estar ubicadas en </a:t>
            </a:r>
            <a:r>
              <a:rPr lang="es-AR" sz="2800" dirty="0" smtClean="0">
                <a:solidFill>
                  <a:srgbClr val="FFFFFF">
                    <a:lumMod val="95000"/>
                  </a:srgb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el: </a:t>
            </a:r>
            <a:r>
              <a:rPr lang="es-AR" sz="2800" b="1" dirty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vano motor, pasa ruedas, bajo el </a:t>
            </a:r>
            <a:r>
              <a:rPr lang="es-AR" sz="2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asiento</a:t>
            </a:r>
            <a:r>
              <a:rPr lang="es-AR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etc.</a:t>
            </a:r>
            <a:endParaRPr lang="es-AR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46550"/>
            <a:ext cx="2520280" cy="18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6550"/>
            <a:ext cx="2592288" cy="180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22778"/>
            <a:ext cx="2448272" cy="182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477" y="593043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" lvl="0" indent="0" algn="ctr">
              <a:buClr>
                <a:srgbClr val="C8C8B1"/>
              </a:buClr>
              <a:buSzTx/>
              <a:buNone/>
            </a:pPr>
            <a:r>
              <a:rPr lang="es-AR" sz="5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Baterías</a:t>
            </a:r>
          </a:p>
          <a:p>
            <a:pPr marL="45720" lvl="0" indent="0" algn="just">
              <a:buClr>
                <a:srgbClr val="C8C8B1"/>
              </a:buClr>
              <a:buSzTx/>
              <a:buNone/>
            </a:pPr>
            <a:r>
              <a:rPr lang="es-AR" sz="28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Cuando </a:t>
            </a:r>
            <a:r>
              <a:rPr lang="es-AR" sz="2800" dirty="0">
                <a:latin typeface="Arial Black" panose="020B0A04020102020204" pitchFamily="34" charset="0"/>
                <a:cs typeface="Aparajita" panose="020B0604020202020204" pitchFamily="34" charset="0"/>
              </a:rPr>
              <a:t>se  desconecte la batería, siempre en primer lugar el </a:t>
            </a:r>
            <a:r>
              <a:rPr lang="es-AR" sz="4800" b="1" dirty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borne negativo.</a:t>
            </a: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228600" lvl="0" indent="-182880" algn="just">
              <a:buClr>
                <a:srgbClr val="C8C8B1"/>
              </a:buClr>
              <a:buSzTx/>
              <a:buFont typeface="Wingdings" charset="2"/>
              <a:buChar char="§"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pPr marL="45720" lvl="0" indent="0" algn="just">
              <a:buClr>
                <a:srgbClr val="C8C8B1"/>
              </a:buClr>
              <a:buSzTx/>
              <a:buNone/>
            </a:pPr>
            <a:r>
              <a:rPr lang="es-AR" sz="3600" b="1" i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  <a:endParaRPr lang="es-AR" sz="3600" b="1" i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45720" lvl="0" indent="0">
              <a:buClr>
                <a:srgbClr val="C8C8B1"/>
              </a:buClr>
              <a:buSzTx/>
              <a:buNone/>
            </a:pPr>
            <a:endParaRPr lang="es-AR" sz="1900" b="1" dirty="0">
              <a:solidFill>
                <a:srgbClr val="FFFFFF"/>
              </a:solidFill>
              <a:latin typeface="Arial"/>
            </a:endParaRPr>
          </a:p>
          <a:p>
            <a:endParaRPr lang="es-A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67744" y="4168808"/>
            <a:ext cx="6135779" cy="2010903"/>
            <a:chOff x="1521" y="7195"/>
            <a:chExt cx="6633" cy="3186"/>
          </a:xfrm>
        </p:grpSpPr>
        <p:pic>
          <p:nvPicPr>
            <p:cNvPr id="5" name="Picture 3" descr="http://www.cartechbooks.com/media/wysiwyg/techtips/MSD_6AL_install/msd1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 r="7368"/>
            <a:stretch>
              <a:fillRect/>
            </a:stretch>
          </p:blipFill>
          <p:spPr bwMode="auto">
            <a:xfrm>
              <a:off x="1521" y="7537"/>
              <a:ext cx="3960" cy="284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661" y="7195"/>
              <a:ext cx="2493" cy="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s-AR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Terminal</a:t>
              </a:r>
              <a:r>
                <a:rPr lang="es-AR" sz="4000" b="1" dirty="0" smtClean="0">
                  <a:solidFill>
                    <a:srgbClr val="FFFFFF">
                      <a:lumMod val="9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</a:t>
              </a:r>
              <a:r>
                <a:rPr lang="es-AR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negativo</a:t>
              </a:r>
              <a:endParaRPr lang="es-AR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cxnSp>
        <p:nvCxnSpPr>
          <p:cNvPr id="8" name="7 Conector recto de flecha"/>
          <p:cNvCxnSpPr/>
          <p:nvPr/>
        </p:nvCxnSpPr>
        <p:spPr>
          <a:xfrm flipH="1">
            <a:off x="4818957" y="4653700"/>
            <a:ext cx="1525403" cy="2884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598" y="5908894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Anatomía vehicular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44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Protección activa </a:t>
            </a:r>
            <a:endParaRPr lang="es-AR" sz="4400" b="1" dirty="0">
              <a:solidFill>
                <a:srgbClr val="FFFF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r>
              <a:rPr lang="es-AR" sz="2400" dirty="0">
                <a:latin typeface="Arial Black" panose="020B0A04020102020204" pitchFamily="34" charset="0"/>
                <a:cs typeface="Aparajita" panose="020B0604020202020204" pitchFamily="34" charset="0"/>
              </a:rPr>
              <a:t>F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renos</a:t>
            </a:r>
            <a:r>
              <a:rPr lang="es-AR" sz="2400" dirty="0">
                <a:latin typeface="Arial Black" panose="020B0A04020102020204" pitchFamily="34" charset="0"/>
                <a:cs typeface="Aparajita" panose="020B0604020202020204" pitchFamily="34" charset="0"/>
              </a:rPr>
              <a:t>, las llantas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, dirección, suspensión,</a:t>
            </a:r>
            <a:r>
              <a:rPr lang="es-AR" sz="2400" dirty="0">
                <a:latin typeface="Arial Black" panose="020B0A04020102020204" pitchFamily="34" charset="0"/>
              </a:rPr>
              <a:t> </a:t>
            </a:r>
            <a:r>
              <a:rPr lang="es-AR" sz="2400" dirty="0">
                <a:latin typeface="Arial Black" panose="020B0A04020102020204" pitchFamily="34" charset="0"/>
                <a:cs typeface="Aparajita" panose="020B0604020202020204" pitchFamily="34" charset="0"/>
              </a:rPr>
              <a:t>el sistema de </a:t>
            </a:r>
            <a:r>
              <a:rPr lang="es-AR" sz="2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iluminación. Etc.</a:t>
            </a:r>
            <a:endParaRPr lang="es-AR" sz="2400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098" name="Picture 2" descr="C:\Users\Silvana\Desktop\BOMBERO\images au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5640"/>
            <a:ext cx="3672408" cy="27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ilvana\Desktop\BOMBERO\images (mm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0790"/>
            <a:ext cx="3672408" cy="27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78" y="5805264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AR" sz="5400" b="1" dirty="0" smtClean="0">
                <a:solidFill>
                  <a:srgbClr val="FF0000"/>
                </a:solidFill>
                <a:effectLst/>
              </a:rPr>
              <a:t>Anatomía vehicular</a:t>
            </a:r>
            <a:endParaRPr lang="es-AR" sz="5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4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Protección pasiva</a:t>
            </a:r>
          </a:p>
          <a:p>
            <a:pPr marL="45720" indent="0" algn="just">
              <a:buClr>
                <a:srgbClr val="C8C8B1"/>
              </a:buClr>
              <a:buSzTx/>
              <a:buNone/>
            </a:pPr>
            <a:r>
              <a:rPr lang="es-AR" sz="2000" dirty="0">
                <a:latin typeface="Arial Black" panose="020B0A04020102020204" pitchFamily="34" charset="0"/>
                <a:cs typeface="Aparajita" panose="020B0604020202020204" pitchFamily="34" charset="0"/>
              </a:rPr>
              <a:t>Los sistemas de seguridad pasiva han sido ideados para resguardar la vida de los pasajeros en caso de accidente</a:t>
            </a:r>
            <a:r>
              <a:rPr lang="es-AR" sz="20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. Pero estos pueden ser una dificultad a la hora de un rescate.               </a:t>
            </a:r>
            <a:r>
              <a:rPr lang="es-AR" sz="36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airbag</a:t>
            </a:r>
            <a:endParaRPr lang="es-AR" sz="3600" b="1" dirty="0">
              <a:solidFill>
                <a:srgbClr val="FFFF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45720" lvl="0" indent="0" algn="just">
              <a:buClr>
                <a:srgbClr val="C8C8B1"/>
              </a:buClr>
              <a:buSzTx/>
              <a:buNone/>
            </a:pPr>
            <a:endParaRPr lang="es-AR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5122" name="Picture 2" descr="C:\Users\Silvana\Desktop\BOMBERO\descam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42959"/>
            <a:ext cx="2468960" cy="13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lvana\Desktop\BOMBERO\descambmhj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3169"/>
            <a:ext cx="4216214" cy="25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onda lanza su programa A.I.R.B.A.G. | Revista CORSA - Siti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25669"/>
            <a:ext cx="2468960" cy="14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Elipse"/>
          <p:cNvSpPr/>
          <p:nvPr/>
        </p:nvSpPr>
        <p:spPr>
          <a:xfrm>
            <a:off x="6390390" y="4365104"/>
            <a:ext cx="1008112" cy="51789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7369026" y="6085595"/>
            <a:ext cx="875381" cy="43208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92" y="3959949"/>
            <a:ext cx="2189965" cy="128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965" y="579860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0805"/>
            <a:ext cx="8229600" cy="1399032"/>
          </a:xfrm>
        </p:spPr>
        <p:txBody>
          <a:bodyPr/>
          <a:lstStyle/>
          <a:p>
            <a:pPr algn="ctr"/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Anatomía vehicular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54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Pre- tencionadores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Hay cuatro locaciones principales para estos sistemas.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2400" dirty="0">
                <a:latin typeface="Aparajita" panose="020B0604020202020204" pitchFamily="34" charset="0"/>
                <a:cs typeface="Aparajita" panose="020B0604020202020204" pitchFamily="34" charset="0"/>
              </a:rPr>
              <a:t>Parte baja del poste B, </a:t>
            </a:r>
            <a:r>
              <a:rPr lang="es-A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parte media </a:t>
            </a:r>
            <a:r>
              <a:rPr lang="es-AR" sz="2400" dirty="0">
                <a:latin typeface="Aparajita" panose="020B0604020202020204" pitchFamily="34" charset="0"/>
                <a:cs typeface="Aparajita" panose="020B0604020202020204" pitchFamily="34" charset="0"/>
              </a:rPr>
              <a:t>del poste B, área de fijación del cinturón de seguridad delantero y en la parte </a:t>
            </a:r>
            <a:r>
              <a:rPr lang="es-A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plana </a:t>
            </a:r>
            <a:r>
              <a:rPr lang="es-AR" sz="2400" dirty="0">
                <a:latin typeface="Aparajita" panose="020B0604020202020204" pitchFamily="34" charset="0"/>
                <a:cs typeface="Aparajita" panose="020B0604020202020204" pitchFamily="34" charset="0"/>
              </a:rPr>
              <a:t>comprendida entre el asiento posterior y el cristal.</a:t>
            </a:r>
          </a:p>
        </p:txBody>
      </p:sp>
      <p:pic>
        <p:nvPicPr>
          <p:cNvPr id="6146" name="Picture 2" descr="C:\Users\Silvana\Desktop\BOMBERO\imagemmm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56512"/>
            <a:ext cx="4032448" cy="269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ilvana\Desktop\BOMBERO\pretensor-pirotecn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2592288" cy="18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44" y="3736042"/>
            <a:ext cx="2592288" cy="179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Silvana\Desktop\BOMBERO\klk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80" y="5377869"/>
            <a:ext cx="2053376" cy="129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694" y="5846485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5400" b="1" dirty="0" smtClean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 Anatomía </a:t>
            </a:r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vehicular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pPr marL="64008" indent="0" algn="just">
              <a:buNone/>
            </a:pPr>
            <a:r>
              <a:rPr lang="es-ES" b="1" dirty="0" smtClean="0"/>
              <a:t>           </a:t>
            </a:r>
            <a:r>
              <a:rPr lang="es-ES" sz="4000" b="1" dirty="0" smtClean="0">
                <a:solidFill>
                  <a:srgbClr val="FFFF00"/>
                </a:solidFill>
              </a:rPr>
              <a:t>Tipos de combustibles</a:t>
            </a:r>
            <a:endParaRPr lang="es-ES" sz="4000" b="1" dirty="0">
              <a:solidFill>
                <a:srgbClr val="FFFF00"/>
              </a:solidFill>
            </a:endParaRPr>
          </a:p>
          <a:p>
            <a:pPr marL="64008" indent="0" algn="just">
              <a:buNone/>
            </a:pPr>
            <a:r>
              <a:rPr lang="es-ES" b="1" dirty="0"/>
              <a:t>        </a:t>
            </a:r>
            <a:r>
              <a:rPr lang="es-ES" b="1" dirty="0" smtClean="0"/>
              <a:t>Reconocer tipo de combustibles.</a:t>
            </a:r>
          </a:p>
          <a:p>
            <a:pPr marL="64008" indent="0" algn="just">
              <a:buNone/>
            </a:pPr>
            <a:endParaRPr lang="es-A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12976"/>
            <a:ext cx="2368104" cy="17595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9" y="3212976"/>
            <a:ext cx="2232248" cy="17595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322" y="3212976"/>
            <a:ext cx="2185144" cy="17595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837" y="5261000"/>
            <a:ext cx="3168352" cy="117602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061" y="5804580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5400" b="1" dirty="0" smtClean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  Anatomía </a:t>
            </a:r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vehicular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pPr marL="64008" lvl="0" indent="0" algn="just">
              <a:buClr>
                <a:srgbClr val="759AA5"/>
              </a:buClr>
              <a:buNone/>
            </a:pPr>
            <a:r>
              <a:rPr lang="es-ES" sz="4000" b="1" dirty="0" smtClean="0">
                <a:solidFill>
                  <a:srgbClr val="FFFF00"/>
                </a:solidFill>
              </a:rPr>
              <a:t>         Tipos </a:t>
            </a:r>
            <a:r>
              <a:rPr lang="es-ES" sz="4000" b="1" dirty="0">
                <a:solidFill>
                  <a:srgbClr val="FFFF00"/>
                </a:solidFill>
              </a:rPr>
              <a:t>de </a:t>
            </a:r>
            <a:r>
              <a:rPr lang="es-ES" sz="4000" b="1" dirty="0" smtClean="0">
                <a:solidFill>
                  <a:srgbClr val="FFFF00"/>
                </a:solidFill>
              </a:rPr>
              <a:t>combustibles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3200" b="1" dirty="0" smtClean="0"/>
              <a:t>Puntos de identificación del tipo de combustibles.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1600" b="1" dirty="0" smtClean="0">
                <a:solidFill>
                  <a:srgbClr val="FFFF00"/>
                </a:solidFill>
              </a:rPr>
              <a:t>1 Etiqueta de advertencia.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1600" b="1" dirty="0" smtClean="0">
                <a:solidFill>
                  <a:srgbClr val="FFFF00"/>
                </a:solidFill>
              </a:rPr>
              <a:t>2 tapa del conector con conector.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1600" b="1" dirty="0" smtClean="0">
                <a:solidFill>
                  <a:srgbClr val="FFFF00"/>
                </a:solidFill>
              </a:rPr>
              <a:t>3 denominación de tipo (en la tapa del maletero).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1600" b="1" dirty="0" smtClean="0">
                <a:solidFill>
                  <a:srgbClr val="FFFF00"/>
                </a:solidFill>
              </a:rPr>
              <a:t>4 Chapa (en el guardabarros delantero).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1600" b="1" dirty="0" smtClean="0">
                <a:solidFill>
                  <a:srgbClr val="FFFF00"/>
                </a:solidFill>
              </a:rPr>
              <a:t>5 Matricula.</a:t>
            </a: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ES" sz="1600" b="1" dirty="0" smtClean="0">
                <a:solidFill>
                  <a:srgbClr val="FFFF00"/>
                </a:solidFill>
              </a:rPr>
              <a:t>6 Indicador en el panel de instrumento.</a:t>
            </a:r>
            <a:endParaRPr lang="es-ES" sz="1600" b="1" dirty="0">
              <a:solidFill>
                <a:srgbClr val="FFFF00"/>
              </a:solidFill>
            </a:endParaRP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437112"/>
            <a:ext cx="3648447" cy="189950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878" y="5872839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758"/>
            <a:ext cx="8229600" cy="1399032"/>
          </a:xfrm>
        </p:spPr>
        <p:txBody>
          <a:bodyPr/>
          <a:lstStyle/>
          <a:p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Anatomía vehicular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es-AR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Cuando nos referimos a los lados del vehículo, esto se debe hacer del siguiente modo.</a:t>
            </a:r>
          </a:p>
          <a:p>
            <a:pPr marL="64008" indent="0" algn="just">
              <a:buNone/>
            </a:pPr>
            <a:endParaRPr lang="es-AR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endParaRPr lang="es-AR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endParaRPr lang="es-AR" b="1" dirty="0" smtClean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endParaRPr lang="es-AR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endParaRPr lang="es-AR" b="1" dirty="0" smtClean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endParaRPr lang="es-AR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64008" indent="0" algn="just">
              <a:buNone/>
            </a:pPr>
            <a:endParaRPr lang="es-AR" b="1" dirty="0" smtClean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1266" name="Picture 2" descr="C:\Users\Silvana\Desktop\BOMBERO\descarga (28)pl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" y="2446039"/>
            <a:ext cx="3339454" cy="20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8064" y="314096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FF00"/>
                </a:solidFill>
                <a:latin typeface="FranklinGothic-Demi"/>
              </a:rPr>
              <a:t>Parte superior</a:t>
            </a:r>
          </a:p>
          <a:p>
            <a:r>
              <a:rPr lang="es-AR" b="1" dirty="0">
                <a:solidFill>
                  <a:srgbClr val="FFFF00"/>
                </a:solidFill>
                <a:latin typeface="FranklinGothic-Demi"/>
              </a:rPr>
              <a:t>Parte media</a:t>
            </a:r>
          </a:p>
          <a:p>
            <a:r>
              <a:rPr lang="es-AR" b="1" dirty="0">
                <a:solidFill>
                  <a:srgbClr val="FFFF00"/>
                </a:solidFill>
                <a:latin typeface="FranklinGothic-Demi"/>
              </a:rPr>
              <a:t>Parte baja</a:t>
            </a:r>
            <a:endParaRPr lang="es-AR" b="1" dirty="0">
              <a:solidFill>
                <a:srgbClr val="FFFF00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1547664" y="3284984"/>
            <a:ext cx="348351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1547664" y="3602633"/>
            <a:ext cx="348351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1547664" y="3933056"/>
            <a:ext cx="348351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 descr="C:\Users\Silvana\Desktop\BOMBERO\nnnn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42019" y="4725143"/>
            <a:ext cx="37569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912695" y="48607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b="1" dirty="0">
                <a:solidFill>
                  <a:srgbClr val="FFFF00"/>
                </a:solidFill>
                <a:latin typeface="FranklinGothic-Demi"/>
              </a:rPr>
              <a:t>Parte </a:t>
            </a:r>
            <a:r>
              <a:rPr lang="es-AR" sz="2400" b="1" dirty="0" smtClean="0">
                <a:solidFill>
                  <a:srgbClr val="FFFF00"/>
                </a:solidFill>
                <a:latin typeface="FranklinGothic-Demi"/>
              </a:rPr>
              <a:t>baja</a:t>
            </a:r>
          </a:p>
          <a:p>
            <a:r>
              <a:rPr lang="es-AR" sz="2400" b="1" dirty="0" smtClean="0">
                <a:solidFill>
                  <a:srgbClr val="FFFF00"/>
                </a:solidFill>
                <a:latin typeface="FranklinGothic-Demi"/>
              </a:rPr>
              <a:t>Parte </a:t>
            </a:r>
            <a:r>
              <a:rPr lang="es-AR" sz="2400" b="1" dirty="0">
                <a:solidFill>
                  <a:srgbClr val="FFFF00"/>
                </a:solidFill>
                <a:latin typeface="FranklinGothic-Demi"/>
              </a:rPr>
              <a:t>media</a:t>
            </a:r>
          </a:p>
          <a:p>
            <a:r>
              <a:rPr lang="es-AR" sz="2400" b="1" dirty="0">
                <a:solidFill>
                  <a:srgbClr val="FFFF00"/>
                </a:solidFill>
                <a:latin typeface="FranklinGothic-Demi"/>
              </a:rPr>
              <a:t>Parte </a:t>
            </a:r>
            <a:r>
              <a:rPr lang="es-AR" sz="2400" b="1" dirty="0" smtClean="0">
                <a:solidFill>
                  <a:srgbClr val="FFFF00"/>
                </a:solidFill>
                <a:latin typeface="FranklinGothic-Demi"/>
              </a:rPr>
              <a:t>superior</a:t>
            </a:r>
            <a:endParaRPr lang="es-AR" sz="2400" b="1" dirty="0">
              <a:solidFill>
                <a:srgbClr val="FFFF0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2582422" y="5085184"/>
            <a:ext cx="55179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771800" y="5460901"/>
            <a:ext cx="53285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3198695" y="5877272"/>
            <a:ext cx="490169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863" y="5877272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RESCATE VEHICULAR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/>
          <a:lstStyle/>
          <a:p>
            <a:pPr marL="64008" indent="0" algn="ctr">
              <a:buNone/>
            </a:pPr>
            <a:r>
              <a:rPr lang="es-AR" b="1" u="sng" dirty="0" smtClean="0"/>
              <a:t>OBJETIVOS</a:t>
            </a:r>
          </a:p>
          <a:p>
            <a:pPr marL="64008" indent="0">
              <a:buNone/>
            </a:pPr>
            <a:endParaRPr lang="es-AR" dirty="0" smtClean="0"/>
          </a:p>
          <a:p>
            <a:r>
              <a:rPr lang="es-A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Concepto  de rescate vehicular.</a:t>
            </a:r>
          </a:p>
          <a:p>
            <a:r>
              <a:rPr lang="es-A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Concepto de trabajo en equipo. </a:t>
            </a:r>
          </a:p>
          <a:p>
            <a:r>
              <a:rPr lang="es-A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Rolles que integran una dotación de rescate vehicular.</a:t>
            </a:r>
          </a:p>
          <a:p>
            <a:r>
              <a:rPr lang="es-A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Tipo de protección.</a:t>
            </a:r>
          </a:p>
          <a:p>
            <a:r>
              <a:rPr lang="es-A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Parque de materiales.</a:t>
            </a:r>
          </a:p>
          <a:p>
            <a:pPr lvl="0">
              <a:buClr>
                <a:srgbClr val="759AA5"/>
              </a:buClr>
            </a:pPr>
            <a:r>
              <a:rPr lang="es-AR" b="1" dirty="0">
                <a:solidFill>
                  <a:srgbClr val="FFFF00"/>
                </a:solidFill>
                <a:latin typeface="Arial Black" panose="020B0A04020102020204" pitchFamily="34" charset="0"/>
              </a:rPr>
              <a:t>Anatomía </a:t>
            </a:r>
            <a:r>
              <a:rPr lang="es-A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vehicular.</a:t>
            </a:r>
            <a:endParaRPr lang="es-AR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668003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399032"/>
          </a:xfrm>
        </p:spPr>
        <p:txBody>
          <a:bodyPr/>
          <a:lstStyle/>
          <a:p>
            <a:pPr algn="just"/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Anatomía vehicular</a:t>
            </a: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88" y="4351725"/>
            <a:ext cx="3548545" cy="2232247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65848" y="1772816"/>
            <a:ext cx="7932786" cy="4572000"/>
          </a:xfrm>
        </p:spPr>
        <p:txBody>
          <a:bodyPr/>
          <a:lstStyle/>
          <a:p>
            <a:pPr marL="64008" indent="0" algn="just">
              <a:buNone/>
            </a:pPr>
            <a:r>
              <a:rPr lang="es-AR" sz="2400" b="1" dirty="0" smtClean="0">
                <a:solidFill>
                  <a:srgbClr val="FFFF00"/>
                </a:solidFill>
              </a:rPr>
              <a:t>Identificar los lados en un vehículos lateralizado.</a:t>
            </a:r>
          </a:p>
          <a:p>
            <a:pPr marL="64008" indent="0">
              <a:buNone/>
            </a:pP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5724128" y="2492896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dirty="0">
                <a:solidFill>
                  <a:srgbClr val="FF0000"/>
                </a:solidFill>
              </a:rPr>
              <a:t>Lado sucio</a:t>
            </a:r>
            <a:endParaRPr lang="es-AR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51724"/>
            <a:ext cx="3548542" cy="223224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0691"/>
            <a:ext cx="3468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>
            <a:off x="6660232" y="3200782"/>
            <a:ext cx="288032" cy="15963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835696" y="3200782"/>
            <a:ext cx="622143" cy="195641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871" y="581794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399032"/>
          </a:xfrm>
        </p:spPr>
        <p:txBody>
          <a:bodyPr/>
          <a:lstStyle/>
          <a:p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Anatomía vehicular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lvl="0" indent="0" algn="just">
              <a:buClr>
                <a:srgbClr val="759AA5"/>
              </a:buClr>
              <a:buNone/>
            </a:pPr>
            <a:r>
              <a:rPr lang="es-AR" sz="28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Esto nos permite utilizar un vocabulario en común para no crear confusión</a:t>
            </a:r>
          </a:p>
          <a:p>
            <a:pPr marL="64008" indent="0">
              <a:buNone/>
            </a:pPr>
            <a:endParaRPr lang="es-AR" dirty="0"/>
          </a:p>
        </p:txBody>
      </p:sp>
      <p:pic>
        <p:nvPicPr>
          <p:cNvPr id="12290" name="Picture 2" descr="C:\Users\Silvana\Desktop\BOMBERO\mll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59444"/>
            <a:ext cx="4239018" cy="23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17217" y="2921305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buClr>
                <a:srgbClr val="759AA5"/>
              </a:buClr>
              <a:buSzPct val="80000"/>
            </a:pPr>
            <a:r>
              <a:rPr lang="es-AR" sz="3600" b="1" dirty="0">
                <a:solidFill>
                  <a:srgbClr val="FF0000"/>
                </a:solidFill>
              </a:rPr>
              <a:t>Lado conductor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2828835"/>
            <a:ext cx="3654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>
              <a:spcBef>
                <a:spcPct val="20000"/>
              </a:spcBef>
              <a:buClr>
                <a:srgbClr val="759AA5"/>
              </a:buClr>
              <a:buSzPct val="80000"/>
            </a:pPr>
            <a:r>
              <a:rPr lang="es-AR" sz="3600" b="1" dirty="0">
                <a:solidFill>
                  <a:srgbClr val="FF0000"/>
                </a:solidFill>
              </a:rPr>
              <a:t>Lado acompañante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5724128" y="4121634"/>
            <a:ext cx="1430706" cy="60351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1691680" y="4059444"/>
            <a:ext cx="2592288" cy="6657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653" y="5661248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823" y="332656"/>
            <a:ext cx="8229600" cy="1399032"/>
          </a:xfrm>
        </p:spPr>
        <p:txBody>
          <a:bodyPr/>
          <a:lstStyle/>
          <a:p>
            <a:r>
              <a:rPr lang="es-AR" sz="54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Anatomía vehicular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21088"/>
            <a:ext cx="3195439" cy="2126419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5" y="3140968"/>
            <a:ext cx="16033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7192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2123728" y="4365104"/>
            <a:ext cx="1368152" cy="93610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6228184" y="4365104"/>
            <a:ext cx="1296144" cy="93610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611560" y="19888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indent="0" algn="just">
              <a:buClr>
                <a:srgbClr val="759AA5"/>
              </a:buClr>
              <a:buNone/>
            </a:pPr>
            <a:r>
              <a:rPr lang="es-AR" sz="28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Esto nos permite utilizar un vocabulario en común para no crear confusión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678" y="573325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207914"/>
            <a:ext cx="8229600" cy="1399032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solidFill>
                  <a:srgbClr val="FF00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Gracias por su atención </a:t>
            </a:r>
            <a:endParaRPr lang="es-AR" sz="5400" b="1" dirty="0">
              <a:solidFill>
                <a:srgbClr val="FF00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1230" y="4772975"/>
            <a:ext cx="8229600" cy="1584176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3600" b="1" dirty="0" smtClean="0">
                <a:solidFill>
                  <a:srgbClr val="FFFF00"/>
                </a:solidFill>
              </a:rPr>
              <a:t>Próxima clase método del rescate vehicular</a:t>
            </a:r>
            <a:endParaRPr lang="es-AR" sz="36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666454" y="6165304"/>
            <a:ext cx="310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>
              <a:spcBef>
                <a:spcPct val="20000"/>
              </a:spcBef>
              <a:buClr>
                <a:srgbClr val="759AA5"/>
              </a:buClr>
              <a:buSzPct val="80000"/>
            </a:pPr>
            <a:r>
              <a:rPr lang="es-AR" b="1" dirty="0" smtClean="0">
                <a:solidFill>
                  <a:schemeClr val="bg1"/>
                </a:solidFill>
              </a:rPr>
              <a:t>Cabo 1º: </a:t>
            </a:r>
            <a:r>
              <a:rPr lang="es-AR" b="1" dirty="0">
                <a:solidFill>
                  <a:schemeClr val="bg1"/>
                </a:solidFill>
              </a:rPr>
              <a:t>Héctor Valencia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476" y="1850482"/>
            <a:ext cx="2629107" cy="26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RESCATE VEHICULAR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lvl="0" indent="0" algn="ctr">
              <a:buClr>
                <a:srgbClr val="759AA5"/>
              </a:buClr>
              <a:buNone/>
            </a:pPr>
            <a:r>
              <a:rPr lang="es-AR" sz="4600" dirty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Cual es el objetivo?</a:t>
            </a:r>
          </a:p>
          <a:p>
            <a:pPr marL="45720" lvl="0" indent="0" algn="just">
              <a:buClr>
                <a:srgbClr val="C8C8B1"/>
              </a:buClr>
              <a:buSzTx/>
              <a:buNone/>
            </a:pPr>
            <a:r>
              <a:rPr lang="es-AR" sz="3200" b="1" dirty="0">
                <a:solidFill>
                  <a:srgbClr val="FFFFFF">
                    <a:lumMod val="95000"/>
                  </a:srgbClr>
                </a:solidFill>
                <a:latin typeface="Arial Black" panose="020B0A04020102020204" pitchFamily="34" charset="0"/>
                <a:ea typeface="Verdana" pitchFamily="34" charset="0"/>
                <a:cs typeface="Aparajita" panose="020B0604020202020204" pitchFamily="34" charset="0"/>
              </a:rPr>
              <a:t>Realizar una </a:t>
            </a:r>
            <a:r>
              <a:rPr lang="es-AR" sz="3200" b="1" dirty="0">
                <a:solidFill>
                  <a:srgbClr val="FF0000"/>
                </a:solidFill>
                <a:latin typeface="Arial Black" panose="020B0A04020102020204" pitchFamily="34" charset="0"/>
                <a:ea typeface="Verdana" pitchFamily="34" charset="0"/>
                <a:cs typeface="Aparajita" panose="020B0604020202020204" pitchFamily="34" charset="0"/>
              </a:rPr>
              <a:t>RAPIDA y SEGURA </a:t>
            </a:r>
            <a:r>
              <a:rPr lang="es-AR" sz="3200" b="1" dirty="0">
                <a:solidFill>
                  <a:srgbClr val="FFFFFF">
                    <a:lumMod val="95000"/>
                  </a:srgbClr>
                </a:solidFill>
                <a:latin typeface="Arial Black" panose="020B0A04020102020204" pitchFamily="34" charset="0"/>
                <a:ea typeface="Verdana" pitchFamily="34" charset="0"/>
                <a:cs typeface="Aparajita" panose="020B0604020202020204" pitchFamily="34" charset="0"/>
              </a:rPr>
              <a:t>liberación de la VICTIMA, sin agravar  mas las lesiones que esta pudiera presentar.</a:t>
            </a:r>
            <a:endParaRPr lang="es-AR" sz="3200" dirty="0">
              <a:solidFill>
                <a:srgbClr val="FFFFFF">
                  <a:lumMod val="95000"/>
                </a:srgbClr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marL="64008" lvl="0" indent="0" algn="just">
              <a:buClr>
                <a:srgbClr val="759AA5"/>
              </a:buClr>
              <a:buNone/>
            </a:pPr>
            <a:r>
              <a:rPr lang="es-AR" sz="46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“No se puede lograr un rescate exitoso sin un adecuado manejo del trauma”.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720" y="574352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RESCATE VEHICULAR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112568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s-AR" sz="54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Trabajo en equipo</a:t>
            </a:r>
            <a:endParaRPr lang="es-AR" sz="5400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242088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Conjunto </a:t>
            </a:r>
            <a:r>
              <a:rPr lang="es-AR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de personas que colaboran de forma conjunta y coordinada para lograr una meta </a:t>
            </a:r>
            <a:r>
              <a:rPr lang="es-AR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común.</a:t>
            </a:r>
            <a:endParaRPr lang="es-AR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6 Imagen" descr="C:\Users\Silvana\Desktop\BOMBERO\descarga (21)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" b="96907" l="5405" r="96525">
                        <a14:foregroundMark x1="84170" y1="19588" x2="84170" y2="19588"/>
                        <a14:foregroundMark x1="11583" y1="78351" x2="11583" y2="78351"/>
                        <a14:foregroundMark x1="11969" y1="77835" x2="11969" y2="77835"/>
                        <a14:backgroundMark x1="61776" y1="40722" x2="61776" y2="40722"/>
                        <a14:backgroundMark x1="84942" y1="29381" x2="84942" y2="29381"/>
                        <a14:backgroundMark x1="43243" y1="51546" x2="43243" y2="51546"/>
                        <a14:backgroundMark x1="22394" y1="63402" x2="22394" y2="63402"/>
                        <a14:backgroundMark x1="21622" y1="69072" x2="21622" y2="69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" t="5713" r="2843" b="6191"/>
          <a:stretch/>
        </p:blipFill>
        <p:spPr bwMode="auto">
          <a:xfrm>
            <a:off x="2538473" y="3649384"/>
            <a:ext cx="4248472" cy="3240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686" y="593043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60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</a:rPr>
              <a:t>RESCATE VEHICULAR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4008" indent="0" algn="just">
              <a:buNone/>
            </a:pPr>
            <a:r>
              <a:rPr lang="es-AR" sz="40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Roles que cumple cada integrante de una dotación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40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Jefe de dotación</a:t>
            </a:r>
            <a:r>
              <a:rPr lang="es-AR" sz="26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: </a:t>
            </a:r>
            <a:r>
              <a:rPr lang="es-AR" sz="26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Es el encargado de dirigir las maniobras de rescate.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6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Administrador de recursos.</a:t>
            </a:r>
            <a:endParaRPr lang="es-AR" sz="2600" dirty="0" smtClean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sz="40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Oficial de seguridad.</a:t>
            </a:r>
            <a:r>
              <a:rPr lang="es-AR" sz="4000" b="1" dirty="0">
                <a:solidFill>
                  <a:srgbClr val="FFFF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es-AR" sz="3000" dirty="0">
                <a:latin typeface="Arial Black" panose="020B0A04020102020204" pitchFamily="34" charset="0"/>
                <a:ea typeface="Calibri"/>
                <a:cs typeface="Times New Roman"/>
              </a:rPr>
              <a:t>será el encargado de controlar que todos </a:t>
            </a:r>
            <a:r>
              <a:rPr lang="es-AR" dirty="0" smtClean="0">
                <a:latin typeface="Arial Black" panose="020B0A04020102020204" pitchFamily="34" charset="0"/>
                <a:ea typeface="Calibri"/>
                <a:cs typeface="Times New Roman"/>
              </a:rPr>
              <a:t>el personal de la dotación </a:t>
            </a:r>
            <a:r>
              <a:rPr lang="es-AR" sz="3000" dirty="0" smtClean="0">
                <a:latin typeface="Arial Black" panose="020B0A04020102020204" pitchFamily="34" charset="0"/>
                <a:ea typeface="Calibri"/>
                <a:cs typeface="Times New Roman"/>
              </a:rPr>
              <a:t>cuenten </a:t>
            </a:r>
            <a:r>
              <a:rPr lang="es-AR" sz="3000" dirty="0">
                <a:latin typeface="Arial Black" panose="020B0A04020102020204" pitchFamily="34" charset="0"/>
                <a:ea typeface="Calibri"/>
                <a:cs typeface="Times New Roman"/>
              </a:rPr>
              <a:t>con su </a:t>
            </a:r>
            <a:r>
              <a:rPr lang="es-AR" dirty="0" smtClean="0">
                <a:latin typeface="Arial Black" panose="020B0A04020102020204" pitchFamily="34" charset="0"/>
                <a:ea typeface="Calibri"/>
                <a:cs typeface="Times New Roman"/>
              </a:rPr>
              <a:t>EPP correspondiente.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dirty="0">
                <a:latin typeface="Arial Black" panose="020B0A04020102020204" pitchFamily="34" charset="0"/>
                <a:ea typeface="Calibri"/>
                <a:cs typeface="Times New Roman"/>
              </a:rPr>
              <a:t>E</a:t>
            </a:r>
            <a:r>
              <a:rPr lang="es-AR" dirty="0" smtClean="0">
                <a:latin typeface="Arial Black" panose="020B0A04020102020204" pitchFamily="34" charset="0"/>
                <a:ea typeface="Calibri"/>
                <a:cs typeface="Times New Roman"/>
              </a:rPr>
              <a:t>vitar maniobras indebidas.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AR" dirty="0" smtClean="0">
                <a:latin typeface="Arial Black" panose="020B0A04020102020204" pitchFamily="34" charset="0"/>
                <a:ea typeface="Calibri"/>
                <a:cs typeface="Times New Roman"/>
              </a:rPr>
              <a:t>Cuidar la integridad de los operadores y de la victimas.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 smtClean="0">
                <a:latin typeface="Arial Black" panose="020B0A04020102020204" pitchFamily="34" charset="0"/>
                <a:ea typeface="Calibri"/>
                <a:cs typeface="Times New Roman"/>
              </a:rPr>
              <a:t>Cuando el personal es escaso el jefe de dotación es el que asume este roll. </a:t>
            </a:r>
            <a:endParaRPr lang="es-AR" sz="3000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AR" sz="36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589524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/>
          <a:lstStyle/>
          <a:p>
            <a:pPr algn="ctr"/>
            <a:r>
              <a:rPr lang="es-AR" sz="48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PROTECCION PERSONAL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r>
              <a:rPr lang="es-AR" sz="32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Roles que cumple cada integrante de una dotación</a:t>
            </a:r>
          </a:p>
          <a:p>
            <a:pPr lvl="0" algn="just">
              <a:buClr>
                <a:srgbClr val="759AA5"/>
              </a:buClr>
              <a:buFont typeface="Wingdings" panose="05000000000000000000" pitchFamily="2" charset="2"/>
              <a:buChar char="Ø"/>
            </a:pPr>
            <a:r>
              <a:rPr lang="es-AR" sz="4000" b="1" dirty="0" smtClean="0">
                <a:solidFill>
                  <a:srgbClr val="FFFF00"/>
                </a:solidFill>
                <a:latin typeface="Aparajita" panose="020B0604020202020204" pitchFamily="34" charset="0"/>
                <a:ea typeface="Calibri"/>
                <a:cs typeface="Aparajita" panose="020B0604020202020204" pitchFamily="34" charset="0"/>
              </a:rPr>
              <a:t>Operador: </a:t>
            </a:r>
            <a:r>
              <a:rPr lang="es-AR" sz="2200" dirty="0" smtClean="0">
                <a:latin typeface="Arial Black" panose="020B0A04020102020204" pitchFamily="34" charset="0"/>
                <a:ea typeface="Calibri"/>
                <a:cs typeface="Times New Roman"/>
              </a:rPr>
              <a:t>tendrá </a:t>
            </a:r>
            <a:r>
              <a:rPr lang="es-AR" sz="2200" dirty="0">
                <a:latin typeface="Arial Black" panose="020B0A04020102020204" pitchFamily="34" charset="0"/>
                <a:ea typeface="Calibri"/>
                <a:cs typeface="Times New Roman"/>
              </a:rPr>
              <a:t>a cargo los trabajos de asegurar la escena, estabilización, </a:t>
            </a:r>
            <a:r>
              <a:rPr lang="es-AR" sz="2200" dirty="0" smtClean="0">
                <a:latin typeface="Arial Black" panose="020B0A04020102020204" pitchFamily="34" charset="0"/>
                <a:ea typeface="Calibri"/>
                <a:cs typeface="Times New Roman"/>
              </a:rPr>
              <a:t>Extricación, </a:t>
            </a:r>
            <a:r>
              <a:rPr lang="es-AR" sz="2200" dirty="0">
                <a:latin typeface="Arial Black" panose="020B0A04020102020204" pitchFamily="34" charset="0"/>
                <a:ea typeface="Calibri"/>
                <a:cs typeface="Times New Roman"/>
              </a:rPr>
              <a:t>armado de parque de </a:t>
            </a:r>
            <a:r>
              <a:rPr lang="es-AR" sz="2200" dirty="0" smtClean="0">
                <a:latin typeface="Arial Black" panose="020B0A04020102020204" pitchFamily="34" charset="0"/>
                <a:ea typeface="Calibri"/>
                <a:cs typeface="Times New Roman"/>
              </a:rPr>
              <a:t>materiales, </a:t>
            </a:r>
            <a:r>
              <a:rPr lang="es-AR" sz="2800" b="1" dirty="0" smtClean="0">
                <a:latin typeface="Arial Black" panose="020B0A04020102020204" pitchFamily="34" charset="0"/>
                <a:ea typeface="Calibri"/>
                <a:cs typeface="Times New Roman"/>
              </a:rPr>
              <a:t>(</a:t>
            </a:r>
            <a:r>
              <a:rPr lang="es-AR" sz="2800" b="1" dirty="0">
                <a:latin typeface="Arial Black" panose="020B0A04020102020204" pitchFamily="34" charset="0"/>
                <a:ea typeface="Calibri"/>
                <a:cs typeface="Times New Roman"/>
              </a:rPr>
              <a:t>protección: estructural + bioseguridad</a:t>
            </a:r>
            <a:r>
              <a:rPr lang="es-AR" sz="2800" b="1" dirty="0" smtClean="0">
                <a:latin typeface="Arial Black" panose="020B0A04020102020204" pitchFamily="34" charset="0"/>
                <a:ea typeface="Calibri"/>
                <a:cs typeface="Times New Roman"/>
              </a:rPr>
              <a:t>).</a:t>
            </a:r>
            <a:r>
              <a:rPr lang="es-AR" sz="3100" dirty="0">
                <a:latin typeface="Arial Black" panose="020B0A04020102020204" pitchFamily="34" charset="0"/>
                <a:cs typeface="Aparajita" panose="020B0604020202020204" pitchFamily="34" charset="0"/>
              </a:rPr>
              <a:t> </a:t>
            </a:r>
            <a:endParaRPr lang="es-AR" sz="3100" dirty="0" smtClean="0">
              <a:latin typeface="Arial Black" panose="020B0A04020102020204" pitchFamily="34" charset="0"/>
              <a:cs typeface="Aparajita" panose="020B0604020202020204" pitchFamily="34" charset="0"/>
            </a:endParaRPr>
          </a:p>
          <a:p>
            <a:pPr lvl="0" algn="just">
              <a:buClr>
                <a:srgbClr val="759AA5"/>
              </a:buClr>
              <a:buFont typeface="Wingdings" panose="05000000000000000000" pitchFamily="2" charset="2"/>
              <a:buChar char="Ø"/>
            </a:pPr>
            <a:r>
              <a:rPr lang="es-AR" sz="39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Logístico: </a:t>
            </a:r>
            <a:r>
              <a:rPr lang="es-AR" sz="2200" dirty="0">
                <a:latin typeface="Arial Black" panose="020B0A04020102020204" pitchFamily="34" charset="0"/>
                <a:cs typeface="Aparajita" panose="020B0604020202020204" pitchFamily="34" charset="0"/>
              </a:rPr>
              <a:t>E</a:t>
            </a:r>
            <a:r>
              <a:rPr lang="es-AR" sz="22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s</a:t>
            </a:r>
            <a:r>
              <a:rPr lang="es-AR" sz="2200" b="1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 </a:t>
            </a:r>
            <a:r>
              <a:rPr lang="es-AR" sz="22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el encargado de alcanzar las herramientas y el material. Cuando la dotación es escasa este trabajo es realizado por los operadores.</a:t>
            </a:r>
          </a:p>
          <a:p>
            <a:pPr lvl="0" algn="just">
              <a:buClr>
                <a:srgbClr val="759AA5"/>
              </a:buClr>
              <a:buFont typeface="Wingdings" panose="05000000000000000000" pitchFamily="2" charset="2"/>
              <a:buChar char="Ø"/>
            </a:pPr>
            <a:r>
              <a:rPr lang="es-AR" sz="36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APH(atención pre hospitalaria ):</a:t>
            </a:r>
            <a:r>
              <a:rPr lang="es-AR" sz="2200" dirty="0">
                <a:latin typeface="Arial Black" panose="020B0A04020102020204" pitchFamily="34" charset="0"/>
                <a:ea typeface="Calibri"/>
                <a:cs typeface="Aparajita" panose="020B0604020202020204" pitchFamily="34" charset="0"/>
              </a:rPr>
              <a:t>trabajara con la víctima, con su protección adecuada </a:t>
            </a:r>
            <a:r>
              <a:rPr lang="es-AR" sz="2200" b="1" dirty="0">
                <a:latin typeface="Arial Black" panose="020B0A04020102020204" pitchFamily="34" charset="0"/>
                <a:ea typeface="Calibri"/>
                <a:cs typeface="Aparajita" panose="020B0604020202020204" pitchFamily="34" charset="0"/>
              </a:rPr>
              <a:t>(protección, bioseguridad </a:t>
            </a:r>
            <a:r>
              <a:rPr lang="es-AR" sz="2200" b="1" dirty="0">
                <a:latin typeface="Aparajita" panose="020B0604020202020204" pitchFamily="34" charset="0"/>
                <a:ea typeface="Calibri"/>
                <a:cs typeface="Aparajita" panose="020B0604020202020204" pitchFamily="34" charset="0"/>
              </a:rPr>
              <a:t>).</a:t>
            </a:r>
          </a:p>
          <a:p>
            <a:pPr marL="64008" lvl="0" indent="0">
              <a:buClr>
                <a:srgbClr val="759AA5"/>
              </a:buClr>
              <a:buNone/>
            </a:pPr>
            <a:endParaRPr lang="es-AR" sz="3100" dirty="0">
              <a:solidFill>
                <a:prstClr val="white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SzPct val="100000"/>
              <a:buNone/>
            </a:pPr>
            <a:endParaRPr lang="es-AR" sz="2800" b="1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412" y="5805264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 smtClean="0">
                <a:solidFill>
                  <a:srgbClr val="FF0000"/>
                </a:solidFill>
                <a:effectLst/>
              </a:rPr>
              <a:t>PROTECCION PERSONAL</a:t>
            </a:r>
            <a:endParaRPr lang="es-AR" sz="48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958011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es-AR" sz="72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Mecánica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Casco.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Protección facial.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Estructural.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Lentes de seguridad.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Overol de rescate.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Guantes de rescate.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Botas con punta de acero.</a:t>
            </a:r>
            <a:endParaRPr lang="es-AR" dirty="0"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3076" name="Picture 4" descr="C:\Users\Silvana\Downloads\WhatsApp Image 2020-05-18 at 7.26.48 PM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2904479" cy="46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685" y="5895246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800" b="1" dirty="0">
                <a:ln w="6350">
                  <a:solidFill>
                    <a:srgbClr val="759AA5">
                      <a:shade val="43000"/>
                    </a:srgbClr>
                  </a:solidFill>
                </a:ln>
                <a:solidFill>
                  <a:srgbClr val="FF0000"/>
                </a:solidFill>
                <a:effectLst/>
              </a:rPr>
              <a:t>PROTECCION PERSONAL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5869" y="1700808"/>
            <a:ext cx="3682752" cy="4525963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es-AR" sz="54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Biológica: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Lentes de seguridad.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Guantes de nitrilo.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Barbijo.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Protección facial.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dirty="0" smtClean="0">
                <a:latin typeface="Arial Black" panose="020B0A04020102020204" pitchFamily="34" charset="0"/>
                <a:cs typeface="Aparajita" panose="020B0604020202020204" pitchFamily="34" charset="0"/>
              </a:rPr>
              <a:t>Casco de rescate.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sz="28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Covid-19, </a:t>
            </a:r>
            <a:r>
              <a:rPr lang="es-AR" sz="2800" dirty="0" smtClean="0">
                <a:solidFill>
                  <a:srgbClr val="FFFF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(cada institución tiene su protocolo sobre protección personal).</a:t>
            </a:r>
            <a:endParaRPr lang="es-AR" sz="2800" dirty="0">
              <a:solidFill>
                <a:srgbClr val="FFFF00"/>
              </a:solidFill>
              <a:latin typeface="Arial Black" panose="020B0A040201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098" name="Picture 2" descr="C:\Users\Silvana\Desktop\BOMBERO\descarga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988840"/>
            <a:ext cx="945842" cy="8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ilvana\Desktop\BOMBERO\images (4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53" y="2040317"/>
            <a:ext cx="864096" cy="8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ilvana\Desktop\BOMBERO\images (4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5336970"/>
            <a:ext cx="948235" cy="102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ilvana\Desktop\BOMBERO\descarga (2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16649"/>
            <a:ext cx="948234" cy="9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ilvana\Desktop\BOMBERO\descarga (2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45146"/>
            <a:ext cx="948235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ilvana\Downloads\WhatsApp Image 2020-05-18 at 7.26.47 P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2023608"/>
            <a:ext cx="2486360" cy="43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ilvana\Desktop\BOMBERO\descarga (2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53" y="3045146"/>
            <a:ext cx="864096" cy="154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1766" y="5867167"/>
            <a:ext cx="897523" cy="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4505</TotalTime>
  <Words>944</Words>
  <Application>Microsoft Office PowerPoint</Application>
  <PresentationFormat>Presentación en pantalla (4:3)</PresentationFormat>
  <Paragraphs>163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Aparajita</vt:lpstr>
      <vt:lpstr>Arial</vt:lpstr>
      <vt:lpstr>Arial Black</vt:lpstr>
      <vt:lpstr>Calibri</vt:lpstr>
      <vt:lpstr>Century Gothic</vt:lpstr>
      <vt:lpstr>FranklinGothic-Demi</vt:lpstr>
      <vt:lpstr>Times New Roman</vt:lpstr>
      <vt:lpstr>Verdana</vt:lpstr>
      <vt:lpstr>Wingdings</vt:lpstr>
      <vt:lpstr>Wingdings 2</vt:lpstr>
      <vt:lpstr>Brío</vt:lpstr>
      <vt:lpstr>RESCATE VEHICULAR</vt:lpstr>
      <vt:lpstr>Presentación de PowerPoint</vt:lpstr>
      <vt:lpstr>RESCATE VEHICULAR</vt:lpstr>
      <vt:lpstr>RESCATE VEHICULAR</vt:lpstr>
      <vt:lpstr>RESCATE VEHICULAR</vt:lpstr>
      <vt:lpstr>RESCATE VEHICULAR</vt:lpstr>
      <vt:lpstr>PROTECCION PERSONAL</vt:lpstr>
      <vt:lpstr>PROTECCION PERSONAL</vt:lpstr>
      <vt:lpstr>PROTECCION PERSONAL</vt:lpstr>
      <vt:lpstr>PROTECCION PERSONAL</vt:lpstr>
      <vt:lpstr>Parque de materiales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 </vt:lpstr>
      <vt:lpstr>Anatomía vehicular</vt:lpstr>
      <vt:lpstr>Anatomía vehicular</vt:lpstr>
      <vt:lpstr> Anatomía vehicular</vt:lpstr>
      <vt:lpstr>  Anatomía vehicular</vt:lpstr>
      <vt:lpstr>Anatomía vehicular</vt:lpstr>
      <vt:lpstr>Anatomía vehicular</vt:lpstr>
      <vt:lpstr>Anatomía vehicular</vt:lpstr>
      <vt:lpstr>Anatomía vehicular</vt:lpstr>
      <vt:lpstr>Gracias por su atención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RESCATE VEHICULAR</dc:title>
  <dc:creator>Silvana</dc:creator>
  <cp:lastModifiedBy>hectorlvalencia1978@hotmail.com</cp:lastModifiedBy>
  <cp:revision>100</cp:revision>
  <dcterms:created xsi:type="dcterms:W3CDTF">2020-07-14T22:47:46Z</dcterms:created>
  <dcterms:modified xsi:type="dcterms:W3CDTF">2024-07-06T17:44:27Z</dcterms:modified>
</cp:coreProperties>
</file>