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0" r:id="rId2"/>
    <p:sldId id="284" r:id="rId3"/>
    <p:sldId id="285" r:id="rId4"/>
    <p:sldId id="257" r:id="rId5"/>
    <p:sldId id="259" r:id="rId6"/>
    <p:sldId id="258" r:id="rId7"/>
    <p:sldId id="282" r:id="rId8"/>
    <p:sldId id="260" r:id="rId9"/>
    <p:sldId id="261" r:id="rId10"/>
    <p:sldId id="267" r:id="rId11"/>
    <p:sldId id="262" r:id="rId12"/>
    <p:sldId id="263" r:id="rId13"/>
    <p:sldId id="286" r:id="rId14"/>
    <p:sldId id="264" r:id="rId15"/>
    <p:sldId id="265" r:id="rId16"/>
    <p:sldId id="266"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3" r:id="rId30"/>
    <p:sldId id="281" r:id="rId31"/>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Triángulo isósceles"/>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7 Título"/>
          <p:cNvSpPr>
            <a:spLocks noGrp="1"/>
          </p:cNvSpPr>
          <p:nvPr>
            <p:ph type="ctrTitle"/>
          </p:nvPr>
        </p:nvSpPr>
        <p:spPr>
          <a:xfrm>
            <a:off x="540544" y="776288"/>
            <a:ext cx="8062912" cy="1470025"/>
          </a:xfrm>
        </p:spPr>
        <p:txBody>
          <a:bodyPr anchor="b">
            <a:normAutofit/>
          </a:bodyPr>
          <a:lstStyle>
            <a:lvl1pPr algn="r">
              <a:defRPr sz="440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371600" y="6012656"/>
            <a:ext cx="5791200" cy="365125"/>
          </a:xfrm>
        </p:spPr>
        <p:txBody>
          <a:bodyPr tIns="0" bIns="0" anchor="t"/>
          <a:lstStyle>
            <a:lvl1pPr algn="r">
              <a:defRPr sz="1000"/>
            </a:lvl1pPr>
          </a:lstStyle>
          <a:p>
            <a:fld id="{23D9C7F3-1959-4F5D-BF11-A54E44EC1D86}" type="datetimeFigureOut">
              <a:rPr lang="es-AR" smtClean="0"/>
              <a:t>9/7/2024</a:t>
            </a:fld>
            <a:endParaRPr lang="es-AR" dirty="0"/>
          </a:p>
        </p:txBody>
      </p:sp>
      <p:sp>
        <p:nvSpPr>
          <p:cNvPr id="17" name="16 Marcador de pie de página"/>
          <p:cNvSpPr>
            <a:spLocks noGrp="1"/>
          </p:cNvSpPr>
          <p:nvPr>
            <p:ph type="ftr" sz="quarter" idx="11"/>
          </p:nvPr>
        </p:nvSpPr>
        <p:spPr>
          <a:xfrm>
            <a:off x="1371600" y="5650704"/>
            <a:ext cx="5791200" cy="365125"/>
          </a:xfrm>
        </p:spPr>
        <p:txBody>
          <a:bodyPr tIns="0" bIns="0" anchor="b"/>
          <a:lstStyle>
            <a:lvl1pPr algn="r">
              <a:defRPr sz="1100"/>
            </a:lvl1pPr>
          </a:lstStyle>
          <a:p>
            <a:endParaRPr lang="es-AR" dirty="0"/>
          </a:p>
        </p:txBody>
      </p:sp>
      <p:sp>
        <p:nvSpPr>
          <p:cNvPr id="29" name="28 Marcador de número de diapositiva"/>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A812E7DD-9FDF-478A-A102-450D883762AC}" type="slidenum">
              <a:rPr lang="es-AR" smtClean="0"/>
              <a:t>‹Nº›</a:t>
            </a:fld>
            <a:endParaRPr lang="es-A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D9C7F3-1959-4F5D-BF11-A54E44EC1D86}" type="datetimeFigureOut">
              <a:rPr lang="es-AR" smtClean="0"/>
              <a:t>9/7/2024</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A812E7DD-9FDF-478A-A102-450D883762AC}" type="slidenum">
              <a:rPr lang="es-AR" smtClean="0"/>
              <a:t>‹Nº›</a:t>
            </a:fld>
            <a:endParaRPr lang="es-A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381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381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D9C7F3-1959-4F5D-BF11-A54E44EC1D86}" type="datetimeFigureOut">
              <a:rPr lang="es-AR" smtClean="0"/>
              <a:t>9/7/2024</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A812E7DD-9FDF-478A-A102-450D883762AC}" type="slidenum">
              <a:rPr lang="es-AR" smtClean="0"/>
              <a:t>‹Nº›</a:t>
            </a:fld>
            <a:endParaRPr lang="es-A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399032"/>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457200" y="1882808"/>
            <a:ext cx="8229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791456" y="6480048"/>
            <a:ext cx="2133600" cy="301752"/>
          </a:xfrm>
        </p:spPr>
        <p:txBody>
          <a:bodyPr/>
          <a:lstStyle/>
          <a:p>
            <a:fld id="{23D9C7F3-1959-4F5D-BF11-A54E44EC1D86}" type="datetimeFigureOut">
              <a:rPr lang="es-AR" smtClean="0"/>
              <a:t>9/7/2024</a:t>
            </a:fld>
            <a:endParaRPr lang="es-AR" dirty="0"/>
          </a:p>
        </p:txBody>
      </p:sp>
      <p:sp>
        <p:nvSpPr>
          <p:cNvPr id="5" name="4 Marcador de pie de página"/>
          <p:cNvSpPr>
            <a:spLocks noGrp="1"/>
          </p:cNvSpPr>
          <p:nvPr>
            <p:ph type="ftr" sz="quarter" idx="11"/>
          </p:nvPr>
        </p:nvSpPr>
        <p:spPr>
          <a:xfrm>
            <a:off x="457200" y="6480969"/>
            <a:ext cx="4260056" cy="300831"/>
          </a:xfrm>
        </p:spPr>
        <p:txBody>
          <a:bodyPr/>
          <a:lstStyle/>
          <a:p>
            <a:endParaRPr lang="es-AR" dirty="0"/>
          </a:p>
        </p:txBody>
      </p:sp>
      <p:sp>
        <p:nvSpPr>
          <p:cNvPr id="6" name="5 Marcador de número de diapositiva"/>
          <p:cNvSpPr>
            <a:spLocks noGrp="1"/>
          </p:cNvSpPr>
          <p:nvPr>
            <p:ph type="sldNum" sz="quarter" idx="12"/>
          </p:nvPr>
        </p:nvSpPr>
        <p:spPr/>
        <p:txBody>
          <a:bodyPr/>
          <a:lstStyle/>
          <a:p>
            <a:fld id="{A812E7DD-9FDF-478A-A102-450D883762AC}" type="slidenum">
              <a:rPr lang="es-AR" smtClean="0"/>
              <a:t>‹Nº›</a:t>
            </a:fld>
            <a:endParaRPr lang="es-A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1"/>
      </p:bgRef>
    </p:bg>
    <p:spTree>
      <p:nvGrpSpPr>
        <p:cNvPr id="1" name=""/>
        <p:cNvGrpSpPr/>
        <p:nvPr/>
      </p:nvGrpSpPr>
      <p:grpSpPr>
        <a:xfrm>
          <a:off x="0" y="0"/>
          <a:ext cx="0" cy="0"/>
          <a:chOff x="0" y="0"/>
          <a:chExt cx="0" cy="0"/>
        </a:xfrm>
      </p:grpSpPr>
      <p:sp>
        <p:nvSpPr>
          <p:cNvPr id="9" name="8 Triángulo rectángulo"/>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7 Triángulo isósceles"/>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3 Marcador de fecha"/>
          <p:cNvSpPr>
            <a:spLocks noGrp="1"/>
          </p:cNvSpPr>
          <p:nvPr>
            <p:ph type="dt" sz="half" idx="10"/>
          </p:nvPr>
        </p:nvSpPr>
        <p:spPr>
          <a:xfrm>
            <a:off x="6955632" y="6477000"/>
            <a:ext cx="2133600" cy="304800"/>
          </a:xfrm>
        </p:spPr>
        <p:txBody>
          <a:bodyPr/>
          <a:lstStyle/>
          <a:p>
            <a:fld id="{23D9C7F3-1959-4F5D-BF11-A54E44EC1D86}" type="datetimeFigureOut">
              <a:rPr lang="es-AR" smtClean="0"/>
              <a:t>9/7/2024</a:t>
            </a:fld>
            <a:endParaRPr lang="es-AR" dirty="0"/>
          </a:p>
        </p:txBody>
      </p:sp>
      <p:sp>
        <p:nvSpPr>
          <p:cNvPr id="5" name="4 Marcador de pie de página"/>
          <p:cNvSpPr>
            <a:spLocks noGrp="1"/>
          </p:cNvSpPr>
          <p:nvPr>
            <p:ph type="ftr" sz="quarter" idx="11"/>
          </p:nvPr>
        </p:nvSpPr>
        <p:spPr>
          <a:xfrm>
            <a:off x="2619376" y="6480969"/>
            <a:ext cx="4260056" cy="300831"/>
          </a:xfrm>
        </p:spPr>
        <p:txBody>
          <a:bodyPr/>
          <a:lstStyle/>
          <a:p>
            <a:endParaRPr lang="es-AR" dirty="0"/>
          </a:p>
        </p:txBody>
      </p:sp>
      <p:sp>
        <p:nvSpPr>
          <p:cNvPr id="6" name="5 Marcador de número de diapositiva"/>
          <p:cNvSpPr>
            <a:spLocks noGrp="1"/>
          </p:cNvSpPr>
          <p:nvPr>
            <p:ph type="sldNum" sz="quarter" idx="12"/>
          </p:nvPr>
        </p:nvSpPr>
        <p:spPr>
          <a:xfrm>
            <a:off x="8451056" y="809624"/>
            <a:ext cx="502920" cy="300831"/>
          </a:xfrm>
        </p:spPr>
        <p:txBody>
          <a:bodyPr/>
          <a:lstStyle/>
          <a:p>
            <a:fld id="{A812E7DD-9FDF-478A-A102-450D883762AC}" type="slidenum">
              <a:rPr lang="es-AR" smtClean="0"/>
              <a:t>‹Nº›</a:t>
            </a:fld>
            <a:endParaRPr lang="es-AR" dirty="0"/>
          </a:p>
        </p:txBody>
      </p:sp>
      <p:cxnSp>
        <p:nvCxnSpPr>
          <p:cNvPr id="11" name="10 Conector recto"/>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4791456" y="6480969"/>
            <a:ext cx="2133600" cy="301752"/>
          </a:xfrm>
        </p:spPr>
        <p:txBody>
          <a:bodyPr/>
          <a:lstStyle/>
          <a:p>
            <a:fld id="{23D9C7F3-1959-4F5D-BF11-A54E44EC1D86}" type="datetimeFigureOut">
              <a:rPr lang="es-AR" smtClean="0"/>
              <a:t>9/7/2024</a:t>
            </a:fld>
            <a:endParaRPr lang="es-AR" dirty="0"/>
          </a:p>
        </p:txBody>
      </p:sp>
      <p:sp>
        <p:nvSpPr>
          <p:cNvPr id="6" name="5 Marcador de pie de página"/>
          <p:cNvSpPr>
            <a:spLocks noGrp="1"/>
          </p:cNvSpPr>
          <p:nvPr>
            <p:ph type="ftr" sz="quarter" idx="11"/>
          </p:nvPr>
        </p:nvSpPr>
        <p:spPr>
          <a:xfrm>
            <a:off x="457200" y="6480969"/>
            <a:ext cx="4260056" cy="301752"/>
          </a:xfrm>
        </p:spPr>
        <p:txBody>
          <a:bodyPr/>
          <a:lstStyle/>
          <a:p>
            <a:endParaRPr lang="es-AR" dirty="0"/>
          </a:p>
        </p:txBody>
      </p:sp>
      <p:sp>
        <p:nvSpPr>
          <p:cNvPr id="7" name="6 Marcador de número de diapositiva"/>
          <p:cNvSpPr>
            <a:spLocks noGrp="1"/>
          </p:cNvSpPr>
          <p:nvPr>
            <p:ph type="sldNum" sz="quarter" idx="12"/>
          </p:nvPr>
        </p:nvSpPr>
        <p:spPr>
          <a:xfrm>
            <a:off x="7589520" y="6480969"/>
            <a:ext cx="502920" cy="301752"/>
          </a:xfrm>
        </p:spPr>
        <p:txBody>
          <a:bodyPr/>
          <a:lstStyle/>
          <a:p>
            <a:fld id="{A812E7DD-9FDF-478A-A102-450D883762AC}" type="slidenum">
              <a:rPr lang="es-AR" smtClean="0"/>
              <a:t>‹Nº›</a:t>
            </a:fld>
            <a:endParaRPr lang="es-A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a:xfrm>
            <a:off x="4791456" y="6480969"/>
            <a:ext cx="2130552" cy="301752"/>
          </a:xfrm>
        </p:spPr>
        <p:txBody>
          <a:bodyPr/>
          <a:lstStyle/>
          <a:p>
            <a:fld id="{23D9C7F3-1959-4F5D-BF11-A54E44EC1D86}" type="datetimeFigureOut">
              <a:rPr lang="es-AR" smtClean="0"/>
              <a:t>9/7/2024</a:t>
            </a:fld>
            <a:endParaRPr lang="es-AR" dirty="0"/>
          </a:p>
        </p:txBody>
      </p:sp>
      <p:sp>
        <p:nvSpPr>
          <p:cNvPr id="8" name="7 Marcador de pie de página"/>
          <p:cNvSpPr>
            <a:spLocks noGrp="1"/>
          </p:cNvSpPr>
          <p:nvPr>
            <p:ph type="ftr" sz="quarter" idx="11"/>
          </p:nvPr>
        </p:nvSpPr>
        <p:spPr>
          <a:xfrm>
            <a:off x="457200" y="6480969"/>
            <a:ext cx="4261104" cy="301752"/>
          </a:xfrm>
        </p:spPr>
        <p:txBody>
          <a:bodyPr/>
          <a:lstStyle/>
          <a:p>
            <a:endParaRPr lang="es-AR" dirty="0"/>
          </a:p>
        </p:txBody>
      </p:sp>
      <p:sp>
        <p:nvSpPr>
          <p:cNvPr id="9" name="8 Marcador de número de diapositiva"/>
          <p:cNvSpPr>
            <a:spLocks noGrp="1"/>
          </p:cNvSpPr>
          <p:nvPr>
            <p:ph type="sldNum" sz="quarter" idx="12"/>
          </p:nvPr>
        </p:nvSpPr>
        <p:spPr>
          <a:xfrm>
            <a:off x="7589520" y="6483096"/>
            <a:ext cx="502920" cy="301752"/>
          </a:xfrm>
        </p:spPr>
        <p:txBody>
          <a:bodyPr/>
          <a:lstStyle>
            <a:lvl1pPr algn="ctr">
              <a:defRPr/>
            </a:lvl1pPr>
          </a:lstStyle>
          <a:p>
            <a:fld id="{A812E7DD-9FDF-478A-A102-450D883762AC}" type="slidenum">
              <a:rPr lang="es-AR" smtClean="0"/>
              <a:t>‹Nº›</a:t>
            </a:fld>
            <a:endParaRPr lang="es-AR"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3D9C7F3-1959-4F5D-BF11-A54E44EC1D86}" type="datetimeFigureOut">
              <a:rPr lang="es-AR" smtClean="0"/>
              <a:t>9/7/2024</a:t>
            </a:fld>
            <a:endParaRPr lang="es-AR" dirty="0"/>
          </a:p>
        </p:txBody>
      </p:sp>
      <p:sp>
        <p:nvSpPr>
          <p:cNvPr id="4" name="3 Marcador de pie de página"/>
          <p:cNvSpPr>
            <a:spLocks noGrp="1"/>
          </p:cNvSpPr>
          <p:nvPr>
            <p:ph type="ftr" sz="quarter" idx="11"/>
          </p:nvPr>
        </p:nvSpPr>
        <p:spPr/>
        <p:txBody>
          <a:bodyPr/>
          <a:lstStyle/>
          <a:p>
            <a:endParaRPr lang="es-AR" dirty="0"/>
          </a:p>
        </p:txBody>
      </p:sp>
      <p:sp>
        <p:nvSpPr>
          <p:cNvPr id="5" name="4 Marcador de número de diapositiva"/>
          <p:cNvSpPr>
            <a:spLocks noGrp="1"/>
          </p:cNvSpPr>
          <p:nvPr>
            <p:ph type="sldNum" sz="quarter" idx="12"/>
          </p:nvPr>
        </p:nvSpPr>
        <p:spPr/>
        <p:txBody>
          <a:bodyPr/>
          <a:lstStyle/>
          <a:p>
            <a:fld id="{A812E7DD-9FDF-478A-A102-450D883762AC}" type="slidenum">
              <a:rPr lang="es-AR" smtClean="0"/>
              <a:t>‹Nº›</a:t>
            </a:fld>
            <a:endParaRPr lang="es-A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791456" y="6480969"/>
            <a:ext cx="2133600" cy="301752"/>
          </a:xfrm>
        </p:spPr>
        <p:txBody>
          <a:bodyPr/>
          <a:lstStyle/>
          <a:p>
            <a:fld id="{23D9C7F3-1959-4F5D-BF11-A54E44EC1D86}" type="datetimeFigureOut">
              <a:rPr lang="es-AR" smtClean="0"/>
              <a:t>9/7/2024</a:t>
            </a:fld>
            <a:endParaRPr lang="es-AR" dirty="0"/>
          </a:p>
        </p:txBody>
      </p:sp>
      <p:sp>
        <p:nvSpPr>
          <p:cNvPr id="3" name="2 Marcador de pie de página"/>
          <p:cNvSpPr>
            <a:spLocks noGrp="1"/>
          </p:cNvSpPr>
          <p:nvPr>
            <p:ph type="ftr" sz="quarter" idx="11"/>
          </p:nvPr>
        </p:nvSpPr>
        <p:spPr>
          <a:xfrm>
            <a:off x="457200" y="6481890"/>
            <a:ext cx="4260056" cy="300831"/>
          </a:xfrm>
        </p:spPr>
        <p:txBody>
          <a:bodyPr/>
          <a:lstStyle/>
          <a:p>
            <a:endParaRPr lang="es-AR" dirty="0"/>
          </a:p>
        </p:txBody>
      </p:sp>
      <p:sp>
        <p:nvSpPr>
          <p:cNvPr id="4" name="3 Marcador de número de diapositiva"/>
          <p:cNvSpPr>
            <a:spLocks noGrp="1"/>
          </p:cNvSpPr>
          <p:nvPr>
            <p:ph type="sldNum" sz="quarter" idx="12"/>
          </p:nvPr>
        </p:nvSpPr>
        <p:spPr>
          <a:xfrm>
            <a:off x="7589520" y="6480969"/>
            <a:ext cx="502920" cy="301752"/>
          </a:xfrm>
        </p:spPr>
        <p:txBody>
          <a:bodyPr/>
          <a:lstStyle/>
          <a:p>
            <a:fld id="{A812E7DD-9FDF-478A-A102-450D883762AC}" type="slidenum">
              <a:rPr lang="es-AR" smtClean="0"/>
              <a:t>‹Nº›</a:t>
            </a:fld>
            <a:endParaRPr lang="es-A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278976" y="6556248"/>
            <a:ext cx="2133600" cy="301752"/>
          </a:xfrm>
        </p:spPr>
        <p:txBody>
          <a:bodyPr/>
          <a:lstStyle>
            <a:lvl1pPr>
              <a:defRPr sz="900"/>
            </a:lvl1pPr>
          </a:lstStyle>
          <a:p>
            <a:fld id="{23D9C7F3-1959-4F5D-BF11-A54E44EC1D86}" type="datetimeFigureOut">
              <a:rPr lang="es-AR" smtClean="0"/>
              <a:t>9/7/2024</a:t>
            </a:fld>
            <a:endParaRPr lang="es-AR" dirty="0"/>
          </a:p>
        </p:txBody>
      </p:sp>
      <p:sp>
        <p:nvSpPr>
          <p:cNvPr id="6" name="5 Marcador de pie de página"/>
          <p:cNvSpPr>
            <a:spLocks noGrp="1"/>
          </p:cNvSpPr>
          <p:nvPr>
            <p:ph type="ftr" sz="quarter" idx="11"/>
          </p:nvPr>
        </p:nvSpPr>
        <p:spPr>
          <a:xfrm>
            <a:off x="1135856" y="6556248"/>
            <a:ext cx="5143120" cy="301752"/>
          </a:xfrm>
        </p:spPr>
        <p:txBody>
          <a:bodyPr/>
          <a:lstStyle>
            <a:lvl1pPr>
              <a:defRPr sz="900"/>
            </a:lvl1pPr>
          </a:lstStyle>
          <a:p>
            <a:endParaRPr lang="es-AR" dirty="0"/>
          </a:p>
        </p:txBody>
      </p:sp>
      <p:sp>
        <p:nvSpPr>
          <p:cNvPr id="7" name="6 Marcador de número de diapositiva"/>
          <p:cNvSpPr>
            <a:spLocks noGrp="1"/>
          </p:cNvSpPr>
          <p:nvPr>
            <p:ph type="sldNum" sz="quarter" idx="12"/>
          </p:nvPr>
        </p:nvSpPr>
        <p:spPr>
          <a:xfrm>
            <a:off x="8410576" y="6556248"/>
            <a:ext cx="502920" cy="301752"/>
          </a:xfrm>
        </p:spPr>
        <p:txBody>
          <a:bodyPr/>
          <a:lstStyle>
            <a:lvl1pPr>
              <a:defRPr sz="900"/>
            </a:lvl1pPr>
          </a:lstStyle>
          <a:p>
            <a:fld id="{A812E7DD-9FDF-478A-A102-450D883762AC}" type="slidenum">
              <a:rPr lang="es-AR" smtClean="0"/>
              <a:t>‹Nº›</a:t>
            </a:fld>
            <a:endParaRPr lang="es-AR"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s-ES" dirty="0" smtClean="0"/>
              <a:t>Haga clic en el icono para agregar una imagen</a:t>
            </a:r>
            <a:endParaRPr kumimoji="0" lang="en-US" dirty="0"/>
          </a:p>
        </p:txBody>
      </p:sp>
      <p:sp>
        <p:nvSpPr>
          <p:cNvPr id="4" name="3 Marcador de texto"/>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6108192" y="6556248"/>
            <a:ext cx="2103120" cy="301752"/>
          </a:xfrm>
        </p:spPr>
        <p:txBody>
          <a:bodyPr/>
          <a:lstStyle>
            <a:lvl1pPr>
              <a:defRPr sz="900"/>
            </a:lvl1pPr>
          </a:lstStyle>
          <a:p>
            <a:fld id="{23D9C7F3-1959-4F5D-BF11-A54E44EC1D86}" type="datetimeFigureOut">
              <a:rPr lang="es-AR" smtClean="0"/>
              <a:t>9/7/2024</a:t>
            </a:fld>
            <a:endParaRPr lang="es-AR" dirty="0"/>
          </a:p>
        </p:txBody>
      </p:sp>
      <p:sp>
        <p:nvSpPr>
          <p:cNvPr id="6" name="5 Marcador de pie de página"/>
          <p:cNvSpPr>
            <a:spLocks noGrp="1"/>
          </p:cNvSpPr>
          <p:nvPr>
            <p:ph type="ftr" sz="quarter" idx="11"/>
          </p:nvPr>
        </p:nvSpPr>
        <p:spPr>
          <a:xfrm>
            <a:off x="1170432" y="6557169"/>
            <a:ext cx="4948072" cy="301752"/>
          </a:xfrm>
        </p:spPr>
        <p:txBody>
          <a:bodyPr/>
          <a:lstStyle>
            <a:lvl1pPr>
              <a:defRPr sz="900"/>
            </a:lvl1pPr>
          </a:lstStyle>
          <a:p>
            <a:endParaRPr lang="es-AR" dirty="0"/>
          </a:p>
        </p:txBody>
      </p:sp>
      <p:sp>
        <p:nvSpPr>
          <p:cNvPr id="7" name="6 Marcador de número de diapositiva"/>
          <p:cNvSpPr>
            <a:spLocks noGrp="1"/>
          </p:cNvSpPr>
          <p:nvPr>
            <p:ph type="sldNum" sz="quarter" idx="12"/>
          </p:nvPr>
        </p:nvSpPr>
        <p:spPr>
          <a:xfrm>
            <a:off x="8217192" y="6556248"/>
            <a:ext cx="365760" cy="301752"/>
          </a:xfrm>
        </p:spPr>
        <p:txBody>
          <a:bodyPr/>
          <a:lstStyle>
            <a:lvl1pPr algn="ctr">
              <a:defRPr sz="900"/>
            </a:lvl1pPr>
          </a:lstStyle>
          <a:p>
            <a:fld id="{A812E7DD-9FDF-478A-A102-450D883762AC}" type="slidenum">
              <a:rPr lang="es-AR" smtClean="0"/>
              <a:t>‹Nº›</a:t>
            </a:fld>
            <a:endParaRPr lang="es-AR"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Triángulo rectángulo"/>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7 Conector recto"/>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457200" y="267494"/>
            <a:ext cx="8229600" cy="1399032"/>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23D9C7F3-1959-4F5D-BF11-A54E44EC1D86}" type="datetimeFigureOut">
              <a:rPr lang="es-AR" smtClean="0"/>
              <a:t>9/7/2024</a:t>
            </a:fld>
            <a:endParaRPr lang="es-AR" dirty="0"/>
          </a:p>
        </p:txBody>
      </p:sp>
      <p:sp>
        <p:nvSpPr>
          <p:cNvPr id="3" name="2 Marcador de pie de página"/>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s-AR" dirty="0"/>
          </a:p>
        </p:txBody>
      </p:sp>
      <p:sp>
        <p:nvSpPr>
          <p:cNvPr id="23" name="22 Marcador de número de diapositiva"/>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A812E7DD-9FDF-478A-A102-450D883762AC}" type="slidenum">
              <a:rPr lang="es-AR" smtClean="0"/>
              <a:t>‹Nº›</a:t>
            </a:fld>
            <a:endParaRPr lang="es-AR"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Silvana\Downloads\WhatsApp Image 2020-07-14 at 8.03.47 PM.jpeg"/>
          <p:cNvPicPr/>
          <p:nvPr/>
        </p:nvPicPr>
        <p:blipFill rotWithShape="1">
          <a:blip r:embed="rId2">
            <a:extLst>
              <a:ext uri="{BEBA8EAE-BF5A-486C-A8C5-ECC9F3942E4B}">
                <a14:imgProps xmlns:a14="http://schemas.microsoft.com/office/drawing/2010/main">
                  <a14:imgLayer r:embed="rId3">
                    <a14:imgEffect>
                      <a14:backgroundRemoval t="7018" b="90058" l="5848" r="93567"/>
                    </a14:imgEffect>
                  </a14:imgLayer>
                </a14:imgProps>
              </a:ext>
              <a:ext uri="{28A0092B-C50C-407E-A947-70E740481C1C}">
                <a14:useLocalDpi xmlns:a14="http://schemas.microsoft.com/office/drawing/2010/main" val="0"/>
              </a:ext>
            </a:extLst>
          </a:blip>
          <a:srcRect l="5618" t="7626" r="5618" b="7356"/>
          <a:stretch/>
        </p:blipFill>
        <p:spPr bwMode="auto">
          <a:xfrm>
            <a:off x="-396552" y="3861048"/>
            <a:ext cx="3600400" cy="3287246"/>
          </a:xfrm>
          <a:prstGeom prst="rect">
            <a:avLst/>
          </a:prstGeom>
          <a:noFill/>
          <a:ln>
            <a:noFill/>
          </a:ln>
          <a:extLst>
            <a:ext uri="{53640926-AAD7-44D8-BBD7-CCE9431645EC}">
              <a14:shadowObscured xmlns:a14="http://schemas.microsoft.com/office/drawing/2010/main"/>
            </a:ext>
          </a:extLst>
        </p:spPr>
      </p:pic>
      <p:pic>
        <p:nvPicPr>
          <p:cNvPr id="5" name="4 Imagen" descr="Equipo de rescate"/>
          <p:cNvPicPr/>
          <p:nvPr/>
        </p:nvPicPr>
        <p:blipFill rotWithShape="1">
          <a:blip r:embed="rId4">
            <a:extLst>
              <a:ext uri="{BEBA8EAE-BF5A-486C-A8C5-ECC9F3942E4B}">
                <a14:imgProps xmlns:a14="http://schemas.microsoft.com/office/drawing/2010/main">
                  <a14:imgLayer r:embed="rId5">
                    <a14:imgEffect>
                      <a14:backgroundRemoval t="6135" b="73620" l="10680" r="91586">
                        <a14:foregroundMark x1="37864" y1="34969" x2="37864" y2="34969"/>
                        <a14:backgroundMark x1="49838" y1="49080" x2="49838" y2="49080"/>
                      </a14:backgroundRemoval>
                    </a14:imgEffect>
                  </a14:imgLayer>
                </a14:imgProps>
              </a:ext>
              <a:ext uri="{28A0092B-C50C-407E-A947-70E740481C1C}">
                <a14:useLocalDpi xmlns:a14="http://schemas.microsoft.com/office/drawing/2010/main" val="0"/>
              </a:ext>
            </a:extLst>
          </a:blip>
          <a:srcRect l="10380" t="6295" r="7884" b="26379"/>
          <a:stretch/>
        </p:blipFill>
        <p:spPr bwMode="auto">
          <a:xfrm>
            <a:off x="2339217" y="2276872"/>
            <a:ext cx="4608512" cy="2033185"/>
          </a:xfrm>
          <a:prstGeom prst="rect">
            <a:avLst/>
          </a:prstGeom>
          <a:noFill/>
          <a:ln>
            <a:noFill/>
          </a:ln>
          <a:extLst>
            <a:ext uri="{53640926-AAD7-44D8-BBD7-CCE9431645EC}">
              <a14:shadowObscured xmlns:a14="http://schemas.microsoft.com/office/drawing/2010/main"/>
            </a:ext>
          </a:extLst>
        </p:spPr>
      </p:pic>
      <p:sp>
        <p:nvSpPr>
          <p:cNvPr id="6" name="5 Rectángulo"/>
          <p:cNvSpPr/>
          <p:nvPr/>
        </p:nvSpPr>
        <p:spPr>
          <a:xfrm>
            <a:off x="6372200" y="4762467"/>
            <a:ext cx="2592288" cy="1717393"/>
          </a:xfrm>
          <a:prstGeom prst="rect">
            <a:avLst/>
          </a:prstGeom>
        </p:spPr>
        <p:txBody>
          <a:bodyPr wrap="square">
            <a:spAutoFit/>
          </a:bodyPr>
          <a:lstStyle/>
          <a:p>
            <a:pPr>
              <a:spcBef>
                <a:spcPct val="20000"/>
              </a:spcBef>
              <a:buClr>
                <a:srgbClr val="C8C8B1"/>
              </a:buClr>
            </a:pPr>
            <a:r>
              <a:rPr lang="es-AR" sz="4800" b="1" dirty="0">
                <a:solidFill>
                  <a:srgbClr val="FFFFFF">
                    <a:lumMod val="75000"/>
                  </a:srgbClr>
                </a:solidFill>
                <a:latin typeface="Arial"/>
              </a:rPr>
              <a:t>NIVEL 1 </a:t>
            </a:r>
          </a:p>
          <a:p>
            <a:pPr>
              <a:spcBef>
                <a:spcPct val="20000"/>
              </a:spcBef>
              <a:buClr>
                <a:srgbClr val="C8C8B1"/>
              </a:buClr>
            </a:pPr>
            <a:r>
              <a:rPr lang="es-AR" sz="4800" b="1" dirty="0">
                <a:solidFill>
                  <a:srgbClr val="FFFFFF">
                    <a:lumMod val="75000"/>
                  </a:srgbClr>
                </a:solidFill>
                <a:latin typeface="Arial"/>
              </a:rPr>
              <a:t>BASICO</a:t>
            </a: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3" y="0"/>
            <a:ext cx="8370887" cy="165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4925" y="1119188"/>
            <a:ext cx="53895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8"/>
          <a:stretch>
            <a:fillRect/>
          </a:stretch>
        </p:blipFill>
        <p:spPr>
          <a:xfrm>
            <a:off x="3059832" y="4310057"/>
            <a:ext cx="2304488" cy="2341067"/>
          </a:xfrm>
          <a:prstGeom prst="rect">
            <a:avLst/>
          </a:prstGeom>
        </p:spPr>
      </p:pic>
    </p:spTree>
    <p:extLst>
      <p:ext uri="{BB962C8B-B14F-4D97-AF65-F5344CB8AC3E}">
        <p14:creationId xmlns:p14="http://schemas.microsoft.com/office/powerpoint/2010/main" val="4009471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13539"/>
            <a:ext cx="8229600" cy="1399032"/>
          </a:xfrm>
        </p:spPr>
        <p:txBody>
          <a:bodyPr>
            <a:normAutofit/>
          </a:bodyPr>
          <a:lstStyle/>
          <a:p>
            <a:pPr algn="ctr"/>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251520" y="1817600"/>
            <a:ext cx="8229600" cy="4680520"/>
          </a:xfrm>
        </p:spPr>
        <p:txBody>
          <a:bodyPr>
            <a:normAutofit/>
          </a:bodyPr>
          <a:lstStyle/>
          <a:p>
            <a:pPr marL="45720" lvl="0" indent="0" algn="ctr">
              <a:buClr>
                <a:srgbClr val="C8C8B1"/>
              </a:buClr>
              <a:buSzTx/>
              <a:buNone/>
            </a:pPr>
            <a:r>
              <a:rPr lang="es-AR" sz="3600" b="1" dirty="0">
                <a:solidFill>
                  <a:srgbClr val="FFFF00"/>
                </a:solidFill>
                <a:latin typeface="Arial Black" panose="020B0A04020102020204" pitchFamily="34" charset="0"/>
                <a:cs typeface="Aparajita" panose="020B0604020202020204" pitchFamily="34" charset="0"/>
              </a:rPr>
              <a:t>Material para realizar una </a:t>
            </a:r>
            <a:r>
              <a:rPr lang="es-AR" sz="3600" b="1" dirty="0" smtClean="0">
                <a:solidFill>
                  <a:srgbClr val="FFFF00"/>
                </a:solidFill>
                <a:latin typeface="Arial Black" panose="020B0A04020102020204" pitchFamily="34" charset="0"/>
                <a:cs typeface="Aparajita" panose="020B0604020202020204" pitchFamily="34" charset="0"/>
              </a:rPr>
              <a:t>estabilización</a:t>
            </a:r>
            <a:endParaRPr lang="es-AR" sz="3600" b="1" dirty="0">
              <a:solidFill>
                <a:srgbClr val="FFFF00"/>
              </a:solidFill>
              <a:latin typeface="Arial Black" panose="020B0A04020102020204" pitchFamily="34" charset="0"/>
              <a:cs typeface="Aparajita" panose="020B0604020202020204" pitchFamily="34" charset="0"/>
            </a:endParaRPr>
          </a:p>
          <a:p>
            <a:pPr marL="502920" lvl="0" indent="-457200" algn="just">
              <a:buClr>
                <a:srgbClr val="C8C8B1"/>
              </a:buClr>
              <a:buSzTx/>
              <a:buFont typeface="Arial" panose="020B0604020202020204" pitchFamily="34" charset="0"/>
              <a:buChar char="•"/>
            </a:pPr>
            <a:r>
              <a:rPr lang="es-AR" sz="2400" dirty="0" smtClean="0">
                <a:latin typeface="Arial Black" panose="020B0A04020102020204" pitchFamily="34" charset="0"/>
                <a:cs typeface="Aparajita" panose="020B0604020202020204" pitchFamily="34" charset="0"/>
              </a:rPr>
              <a:t>Tacos simples. </a:t>
            </a:r>
            <a:endParaRPr lang="es-AR" sz="2400" dirty="0">
              <a:latin typeface="Arial Black" panose="020B0A04020102020204" pitchFamily="34" charset="0"/>
              <a:cs typeface="Aparajita" panose="020B0604020202020204" pitchFamily="34" charset="0"/>
            </a:endParaRPr>
          </a:p>
          <a:p>
            <a:pPr marL="502920" indent="-457200" algn="just">
              <a:buClr>
                <a:srgbClr val="C8C8B1"/>
              </a:buClr>
              <a:buSzTx/>
              <a:buFont typeface="Arial" panose="020B0604020202020204" pitchFamily="34" charset="0"/>
              <a:buChar char="•"/>
            </a:pPr>
            <a:r>
              <a:rPr lang="es-AR" sz="2400" dirty="0">
                <a:latin typeface="Arial Black" panose="020B0A04020102020204" pitchFamily="34" charset="0"/>
                <a:cs typeface="Aparajita" panose="020B0604020202020204" pitchFamily="34" charset="0"/>
              </a:rPr>
              <a:t>Tacos </a:t>
            </a:r>
            <a:r>
              <a:rPr lang="es-AR" sz="2400" dirty="0" smtClean="0">
                <a:latin typeface="Arial Black" panose="020B0A04020102020204" pitchFamily="34" charset="0"/>
                <a:cs typeface="Aparajita" panose="020B0604020202020204" pitchFamily="34" charset="0"/>
              </a:rPr>
              <a:t>escalonados. </a:t>
            </a:r>
            <a:endParaRPr lang="es-AR" sz="2400" dirty="0">
              <a:latin typeface="Arial Black" panose="020B0A04020102020204" pitchFamily="34" charset="0"/>
              <a:cs typeface="Aparajita" panose="020B0604020202020204" pitchFamily="34" charset="0"/>
            </a:endParaRPr>
          </a:p>
          <a:p>
            <a:pPr marL="502920" lvl="0" indent="-457200" algn="just">
              <a:buClr>
                <a:srgbClr val="C8C8B1"/>
              </a:buClr>
              <a:buSzTx/>
              <a:buFont typeface="Arial" panose="020B0604020202020204" pitchFamily="34" charset="0"/>
              <a:buChar char="•"/>
            </a:pPr>
            <a:r>
              <a:rPr lang="es-AR" sz="2400" dirty="0">
                <a:latin typeface="Arial Black" panose="020B0A04020102020204" pitchFamily="34" charset="0"/>
                <a:cs typeface="Aparajita" panose="020B0604020202020204" pitchFamily="34" charset="0"/>
              </a:rPr>
              <a:t>Cuñas.</a:t>
            </a:r>
          </a:p>
          <a:p>
            <a:pPr marL="502920" lvl="0" indent="-457200" algn="just">
              <a:buClr>
                <a:srgbClr val="C8C8B1"/>
              </a:buClr>
              <a:buSzTx/>
              <a:buFont typeface="Arial" panose="020B0604020202020204" pitchFamily="34" charset="0"/>
              <a:buChar char="•"/>
            </a:pPr>
            <a:r>
              <a:rPr lang="es-AR" sz="2400" dirty="0">
                <a:latin typeface="Arial Black" panose="020B0A04020102020204" pitchFamily="34" charset="0"/>
                <a:cs typeface="Aparajita" panose="020B0604020202020204" pitchFamily="34" charset="0"/>
              </a:rPr>
              <a:t>Puntales. </a:t>
            </a:r>
          </a:p>
          <a:p>
            <a:pPr marL="502920" lvl="0" indent="-457200" algn="just">
              <a:buClr>
                <a:srgbClr val="C8C8B1"/>
              </a:buClr>
              <a:buSzTx/>
              <a:buFont typeface="Arial" panose="020B0604020202020204" pitchFamily="34" charset="0"/>
              <a:buChar char="•"/>
            </a:pPr>
            <a:r>
              <a:rPr lang="es-AR" sz="2400" dirty="0">
                <a:latin typeface="Arial Black" panose="020B0A04020102020204" pitchFamily="34" charset="0"/>
                <a:cs typeface="Aparajita" panose="020B0604020202020204" pitchFamily="34" charset="0"/>
              </a:rPr>
              <a:t>Fajas con trinquetes.</a:t>
            </a:r>
          </a:p>
          <a:p>
            <a:pPr marL="502920" lvl="0" indent="-457200" algn="just">
              <a:buClr>
                <a:srgbClr val="C8C8B1"/>
              </a:buClr>
              <a:buSzTx/>
              <a:buFont typeface="Arial" panose="020B0604020202020204" pitchFamily="34" charset="0"/>
              <a:buChar char="•"/>
            </a:pPr>
            <a:r>
              <a:rPr lang="es-AR" sz="2400" dirty="0">
                <a:latin typeface="Arial Black" panose="020B0A04020102020204" pitchFamily="34" charset="0"/>
                <a:cs typeface="Aparajita" panose="020B0604020202020204" pitchFamily="34" charset="0"/>
              </a:rPr>
              <a:t>Cojines neumáticos</a:t>
            </a:r>
            <a:r>
              <a:rPr lang="es-AR" sz="2400" dirty="0" smtClean="0">
                <a:latin typeface="Arial Black" panose="020B0A04020102020204" pitchFamily="34" charset="0"/>
                <a:cs typeface="Aparajita" panose="020B0604020202020204" pitchFamily="34" charset="0"/>
              </a:rPr>
              <a:t>.</a:t>
            </a:r>
          </a:p>
        </p:txBody>
      </p:sp>
      <p:pic>
        <p:nvPicPr>
          <p:cNvPr id="2050" name="Picture 2" descr="C:\Users\Silvana\Desktop\BOMBERO\images ñl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3472218"/>
            <a:ext cx="1752600" cy="26098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ilvana\Desktop\BOMBERO\images (12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116" y="3068961"/>
            <a:ext cx="2307469" cy="143306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4619116" y="4777143"/>
            <a:ext cx="2307469" cy="1801820"/>
          </a:xfrm>
          <a:prstGeom prst="rect">
            <a:avLst/>
          </a:prstGeom>
        </p:spPr>
      </p:pic>
    </p:spTree>
    <p:extLst>
      <p:ext uri="{BB962C8B-B14F-4D97-AF65-F5344CB8AC3E}">
        <p14:creationId xmlns:p14="http://schemas.microsoft.com/office/powerpoint/2010/main" val="3574149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6688" y="73671"/>
            <a:ext cx="8229600" cy="1399032"/>
          </a:xfrm>
        </p:spPr>
        <p:txBody>
          <a:bodyPr>
            <a:normAutofit/>
          </a:bodyPr>
          <a:lstStyle/>
          <a:p>
            <a:pPr algn="just"/>
            <a:r>
              <a:rPr lang="es-AR" sz="4400" b="1" dirty="0">
                <a:ln w="6350">
                  <a:solidFill>
                    <a:srgbClr val="838D9B">
                      <a:shade val="43000"/>
                    </a:srgbClr>
                  </a:solidFill>
                </a:ln>
                <a:solidFill>
                  <a:srgbClr val="FF0000"/>
                </a:solidFill>
                <a:latin typeface="Aparajita" panose="020B0604020202020204" pitchFamily="34" charset="0"/>
                <a:cs typeface="Aparajita" panose="020B0604020202020204" pitchFamily="34" charset="0"/>
              </a:rPr>
              <a:t>Método del rescate vehicular</a:t>
            </a:r>
            <a:endParaRPr lang="es-AR" sz="4400" dirty="0"/>
          </a:p>
        </p:txBody>
      </p:sp>
      <p:sp>
        <p:nvSpPr>
          <p:cNvPr id="3" name="2 Marcador de contenido"/>
          <p:cNvSpPr>
            <a:spLocks noGrp="1"/>
          </p:cNvSpPr>
          <p:nvPr>
            <p:ph idx="1"/>
          </p:nvPr>
        </p:nvSpPr>
        <p:spPr>
          <a:xfrm>
            <a:off x="476688" y="1178576"/>
            <a:ext cx="8229600" cy="5256584"/>
          </a:xfrm>
        </p:spPr>
        <p:txBody>
          <a:bodyPr/>
          <a:lstStyle/>
          <a:p>
            <a:pPr marL="64008" indent="0" algn="ctr">
              <a:buNone/>
            </a:pPr>
            <a:r>
              <a:rPr lang="es-AR" b="1" dirty="0" smtClean="0">
                <a:solidFill>
                  <a:srgbClr val="FFFF00"/>
                </a:solidFill>
                <a:latin typeface="Arial Black" panose="020B0A04020102020204" pitchFamily="34" charset="0"/>
              </a:rPr>
              <a:t>Estabilización</a:t>
            </a:r>
          </a:p>
          <a:p>
            <a:pPr marL="45720" lvl="0" indent="0" algn="just">
              <a:buClr>
                <a:srgbClr val="C8C8B1"/>
              </a:buClr>
              <a:buSzTx/>
              <a:buNone/>
            </a:pPr>
            <a:r>
              <a:rPr lang="es-AR" sz="2000" dirty="0">
                <a:solidFill>
                  <a:srgbClr val="FFFFFF"/>
                </a:solidFill>
                <a:latin typeface="Arial Black" panose="020B0A04020102020204" pitchFamily="34" charset="0"/>
                <a:cs typeface="Aparajita" panose="020B0604020202020204" pitchFamily="34" charset="0"/>
              </a:rPr>
              <a:t>Antes de iniciar cualquier operación en un vehículo accidentado debemos </a:t>
            </a:r>
            <a:r>
              <a:rPr lang="es-AR" sz="2000" dirty="0" smtClean="0">
                <a:solidFill>
                  <a:srgbClr val="FFFFFF"/>
                </a:solidFill>
                <a:latin typeface="Arial Black" panose="020B0A04020102020204" pitchFamily="34" charset="0"/>
                <a:cs typeface="Aparajita" panose="020B0604020202020204" pitchFamily="34" charset="0"/>
              </a:rPr>
              <a:t>estabilizar </a:t>
            </a:r>
            <a:r>
              <a:rPr lang="es-AR" sz="2000" dirty="0">
                <a:solidFill>
                  <a:srgbClr val="FFFFFF"/>
                </a:solidFill>
                <a:latin typeface="Arial Black" panose="020B0A04020102020204" pitchFamily="34" charset="0"/>
                <a:cs typeface="Aparajita" panose="020B0604020202020204" pitchFamily="34" charset="0"/>
              </a:rPr>
              <a:t>para evitar  movimientos no </a:t>
            </a:r>
            <a:r>
              <a:rPr lang="es-AR" sz="2000" dirty="0" smtClean="0">
                <a:solidFill>
                  <a:srgbClr val="FFFFFF"/>
                </a:solidFill>
                <a:latin typeface="Arial Black" panose="020B0A04020102020204" pitchFamily="34" charset="0"/>
                <a:cs typeface="Aparajita" panose="020B0604020202020204" pitchFamily="34" charset="0"/>
              </a:rPr>
              <a:t>controlados, que </a:t>
            </a:r>
            <a:r>
              <a:rPr lang="es-AR" sz="2000" dirty="0">
                <a:solidFill>
                  <a:srgbClr val="FFFFFF"/>
                </a:solidFill>
                <a:latin typeface="Arial Black" panose="020B0A04020102020204" pitchFamily="34" charset="0"/>
                <a:cs typeface="Aparajita" panose="020B0604020202020204" pitchFamily="34" charset="0"/>
              </a:rPr>
              <a:t>puedan causar daños a rescatista y agravar las lesiones de las victimas</a:t>
            </a:r>
            <a:r>
              <a:rPr lang="es-AR" sz="2000" dirty="0" smtClean="0">
                <a:solidFill>
                  <a:srgbClr val="FFFFFF"/>
                </a:solidFill>
                <a:latin typeface="Arial Black" panose="020B0A04020102020204" pitchFamily="34" charset="0"/>
                <a:cs typeface="Aparajita" panose="020B0604020202020204" pitchFamily="34" charset="0"/>
              </a:rPr>
              <a:t>.</a:t>
            </a:r>
          </a:p>
          <a:p>
            <a:pPr marL="502920" indent="-457200">
              <a:buClr>
                <a:srgbClr val="C8C8B1"/>
              </a:buClr>
              <a:buSzTx/>
              <a:buFont typeface="Arial" panose="020B0604020202020204" pitchFamily="34" charset="0"/>
              <a:buChar char="•"/>
            </a:pPr>
            <a:r>
              <a:rPr lang="es-AR" sz="2400" b="1" dirty="0" smtClean="0">
                <a:solidFill>
                  <a:srgbClr val="FFFF00"/>
                </a:solidFill>
                <a:latin typeface="Arial Black" panose="020B0A04020102020204" pitchFamily="34" charset="0"/>
                <a:cs typeface="Aparajita" panose="020B0604020202020204" pitchFamily="34" charset="0"/>
              </a:rPr>
              <a:t>Estabilización básica primaria:</a:t>
            </a:r>
            <a:r>
              <a:rPr lang="es-AR" sz="2400" b="1" dirty="0">
                <a:solidFill>
                  <a:srgbClr val="FFFF00"/>
                </a:solidFill>
                <a:latin typeface="Arial Black" panose="020B0A04020102020204" pitchFamily="34" charset="0"/>
              </a:rPr>
              <a:t> </a:t>
            </a:r>
            <a:r>
              <a:rPr lang="es-AR" sz="2000" dirty="0">
                <a:solidFill>
                  <a:srgbClr val="FFFFFF"/>
                </a:solidFill>
                <a:latin typeface="Arial Black" panose="020B0A04020102020204" pitchFamily="34" charset="0"/>
                <a:cs typeface="Aparajita" panose="020B0604020202020204" pitchFamily="34" charset="0"/>
              </a:rPr>
              <a:t>vehículos sobre sus cuatros ruedas.</a:t>
            </a:r>
          </a:p>
          <a:p>
            <a:pPr marL="64008" indent="0">
              <a:buNone/>
            </a:pPr>
            <a:endParaRPr lang="es-AR" b="1" dirty="0">
              <a:solidFill>
                <a:srgbClr val="FFFF00"/>
              </a:solidFill>
            </a:endParaRPr>
          </a:p>
        </p:txBody>
      </p:sp>
      <p:pic>
        <p:nvPicPr>
          <p:cNvPr id="4" name="Picture 2"/>
          <p:cNvPicPr>
            <a:picLocks noChangeAspect="1" noChangeArrowheads="1"/>
          </p:cNvPicPr>
          <p:nvPr/>
        </p:nvPicPr>
        <p:blipFill>
          <a:blip r:embed="rId2" cstate="print"/>
          <a:srcRect/>
          <a:stretch>
            <a:fillRect/>
          </a:stretch>
        </p:blipFill>
        <p:spPr bwMode="auto">
          <a:xfrm>
            <a:off x="886735" y="4102098"/>
            <a:ext cx="3528392" cy="2176028"/>
          </a:xfrm>
          <a:prstGeom prst="rect">
            <a:avLst/>
          </a:prstGeom>
          <a:noFill/>
          <a:ln w="28575">
            <a:solidFill>
              <a:srgbClr val="FFC000"/>
            </a:solidFill>
            <a:miter lim="800000"/>
            <a:headEnd/>
            <a:tailEnd/>
          </a:ln>
        </p:spPr>
      </p:pic>
      <p:sp>
        <p:nvSpPr>
          <p:cNvPr id="5" name="4 Rectángulo"/>
          <p:cNvSpPr/>
          <p:nvPr/>
        </p:nvSpPr>
        <p:spPr>
          <a:xfrm>
            <a:off x="849172" y="6260293"/>
            <a:ext cx="1688924" cy="400110"/>
          </a:xfrm>
          <a:prstGeom prst="rect">
            <a:avLst/>
          </a:prstGeom>
        </p:spPr>
        <p:txBody>
          <a:bodyPr wrap="none">
            <a:spAutoFit/>
          </a:bodyPr>
          <a:lstStyle/>
          <a:p>
            <a:pPr marL="64008" lvl="0">
              <a:spcBef>
                <a:spcPct val="20000"/>
              </a:spcBef>
              <a:buClr>
                <a:srgbClr val="838D9B"/>
              </a:buClr>
              <a:buSzPct val="80000"/>
            </a:pPr>
            <a:r>
              <a:rPr lang="es-AR" sz="2000" b="1" dirty="0">
                <a:solidFill>
                  <a:srgbClr val="FF0000"/>
                </a:solidFill>
              </a:rPr>
              <a:t>Tres </a:t>
            </a:r>
            <a:r>
              <a:rPr lang="es-AR" sz="2000" b="1" dirty="0" smtClean="0">
                <a:solidFill>
                  <a:srgbClr val="FF0000"/>
                </a:solidFill>
              </a:rPr>
              <a:t>puntos </a:t>
            </a:r>
            <a:endParaRPr lang="es-AR" sz="2000" b="1" dirty="0">
              <a:solidFill>
                <a:srgbClr val="FF0000"/>
              </a:solidFill>
            </a:endParaRPr>
          </a:p>
        </p:txBody>
      </p:sp>
      <p:sp>
        <p:nvSpPr>
          <p:cNvPr id="6" name="5 Rectángulo"/>
          <p:cNvSpPr/>
          <p:nvPr/>
        </p:nvSpPr>
        <p:spPr>
          <a:xfrm>
            <a:off x="2570081" y="6275682"/>
            <a:ext cx="1882888" cy="369332"/>
          </a:xfrm>
          <a:prstGeom prst="rect">
            <a:avLst/>
          </a:prstGeom>
        </p:spPr>
        <p:txBody>
          <a:bodyPr wrap="none">
            <a:spAutoFit/>
          </a:bodyPr>
          <a:lstStyle/>
          <a:p>
            <a:pPr marL="64008" lvl="0">
              <a:spcBef>
                <a:spcPct val="20000"/>
              </a:spcBef>
              <a:buClr>
                <a:srgbClr val="838D9B"/>
              </a:buClr>
              <a:buSzPct val="80000"/>
            </a:pPr>
            <a:r>
              <a:rPr lang="es-AR" b="1" dirty="0">
                <a:solidFill>
                  <a:srgbClr val="FF0000"/>
                </a:solidFill>
              </a:rPr>
              <a:t>Cuatro puntos </a:t>
            </a:r>
          </a:p>
        </p:txBody>
      </p:sp>
      <p:pic>
        <p:nvPicPr>
          <p:cNvPr id="7" name="Imagen 6"/>
          <p:cNvPicPr>
            <a:picLocks noChangeAspect="1"/>
          </p:cNvPicPr>
          <p:nvPr/>
        </p:nvPicPr>
        <p:blipFill>
          <a:blip r:embed="rId3"/>
          <a:stretch>
            <a:fillRect/>
          </a:stretch>
        </p:blipFill>
        <p:spPr>
          <a:xfrm>
            <a:off x="5076056" y="4144622"/>
            <a:ext cx="3354967" cy="2158123"/>
          </a:xfrm>
          <a:prstGeom prst="rect">
            <a:avLst/>
          </a:prstGeom>
        </p:spPr>
      </p:pic>
    </p:spTree>
    <p:extLst>
      <p:ext uri="{BB962C8B-B14F-4D97-AF65-F5344CB8AC3E}">
        <p14:creationId xmlns:p14="http://schemas.microsoft.com/office/powerpoint/2010/main" val="1971620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073274"/>
          </a:xfrm>
        </p:spPr>
        <p:txBody>
          <a:bodyPr>
            <a:normAutofit/>
          </a:bodyPr>
          <a:lstStyle/>
          <a:p>
            <a:pPr algn="ctr"/>
            <a:r>
              <a:rPr lang="es-AR" sz="4400" b="1" dirty="0">
                <a:ln w="6350">
                  <a:solidFill>
                    <a:srgbClr val="838D9B">
                      <a:shade val="43000"/>
                    </a:srgbClr>
                  </a:solidFill>
                </a:ln>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611560" y="1340768"/>
            <a:ext cx="8229600" cy="5107650"/>
          </a:xfrm>
        </p:spPr>
        <p:txBody>
          <a:bodyPr/>
          <a:lstStyle/>
          <a:p>
            <a:pPr marL="64008" lvl="0" indent="0" algn="ctr">
              <a:buClr>
                <a:srgbClr val="838D9B"/>
              </a:buClr>
              <a:buNone/>
            </a:pPr>
            <a:r>
              <a:rPr lang="es-AR" b="1" dirty="0" smtClean="0">
                <a:solidFill>
                  <a:srgbClr val="FFFF00"/>
                </a:solidFill>
                <a:latin typeface="Arial Black" panose="020B0A04020102020204" pitchFamily="34" charset="0"/>
              </a:rPr>
              <a:t>Estabilización</a:t>
            </a:r>
          </a:p>
          <a:p>
            <a:pPr marL="64008" lvl="0" indent="0" algn="just">
              <a:buClr>
                <a:srgbClr val="838D9B"/>
              </a:buClr>
              <a:buNone/>
            </a:pPr>
            <a:r>
              <a:rPr lang="es-AR" sz="2400" b="1" dirty="0" smtClean="0">
                <a:solidFill>
                  <a:srgbClr val="FFFF00"/>
                </a:solidFill>
                <a:latin typeface="Arial Black" panose="020B0A04020102020204" pitchFamily="34" charset="0"/>
                <a:cs typeface="Aparajita" panose="020B0604020202020204" pitchFamily="34" charset="0"/>
              </a:rPr>
              <a:t>Estabilización básica secundaria:</a:t>
            </a:r>
            <a:r>
              <a:rPr lang="es-AR" sz="2400" dirty="0" smtClean="0">
                <a:solidFill>
                  <a:srgbClr val="FFFF00"/>
                </a:solidFill>
                <a:latin typeface="Arial Black" panose="020B0A04020102020204" pitchFamily="34" charset="0"/>
                <a:cs typeface="Aparajita" panose="020B0604020202020204" pitchFamily="34" charset="0"/>
              </a:rPr>
              <a:t> </a:t>
            </a:r>
            <a:r>
              <a:rPr lang="es-AR" sz="2000" dirty="0">
                <a:solidFill>
                  <a:srgbClr val="FFFFFF"/>
                </a:solidFill>
                <a:latin typeface="Arial Black" panose="020B0A04020102020204" pitchFamily="34" charset="0"/>
                <a:cs typeface="Aparajita" panose="020B0604020202020204" pitchFamily="34" charset="0"/>
              </a:rPr>
              <a:t>se realiza en vehículos volcados, </a:t>
            </a:r>
            <a:r>
              <a:rPr lang="es-AR" sz="2000" dirty="0" smtClean="0">
                <a:solidFill>
                  <a:srgbClr val="FFFFFF"/>
                </a:solidFill>
                <a:latin typeface="Arial Black" panose="020B0A04020102020204" pitchFamily="34" charset="0"/>
                <a:cs typeface="Aparajita" panose="020B0604020202020204" pitchFamily="34" charset="0"/>
              </a:rPr>
              <a:t>lateralizados.</a:t>
            </a:r>
          </a:p>
          <a:p>
            <a:pPr marL="64008" lvl="0" indent="0">
              <a:buClr>
                <a:srgbClr val="838D9B"/>
              </a:buClr>
              <a:buNone/>
            </a:pPr>
            <a:r>
              <a:rPr lang="es-AR" sz="3200" b="1" dirty="0" smtClean="0">
                <a:solidFill>
                  <a:srgbClr val="FFFF00"/>
                </a:solidFill>
                <a:latin typeface="Arial Black" panose="020B0A04020102020204" pitchFamily="34" charset="0"/>
                <a:cs typeface="Aparajita" panose="020B0604020202020204" pitchFamily="34" charset="0"/>
              </a:rPr>
              <a:t>Primaria + secundaria.</a:t>
            </a:r>
            <a:endParaRPr lang="es-AR" sz="3200" b="1" dirty="0">
              <a:solidFill>
                <a:srgbClr val="FFFF00"/>
              </a:solidFill>
              <a:latin typeface="Arial Black" panose="020B0A04020102020204" pitchFamily="34" charset="0"/>
              <a:cs typeface="Aparajita" panose="020B0604020202020204" pitchFamily="34" charset="0"/>
            </a:endParaRPr>
          </a:p>
          <a:p>
            <a:pPr marL="64008" indent="0">
              <a:buNone/>
            </a:pPr>
            <a:endParaRPr lang="es-AR" b="1" dirty="0">
              <a:solidFill>
                <a:srgbClr val="FFFF00"/>
              </a:solidFill>
              <a:latin typeface="Aparajita" panose="020B0604020202020204" pitchFamily="34" charset="0"/>
              <a:cs typeface="Aparajita" panose="020B0604020202020204" pitchFamily="34" charset="0"/>
            </a:endParaRPr>
          </a:p>
        </p:txBody>
      </p:sp>
      <p:pic>
        <p:nvPicPr>
          <p:cNvPr id="7" name="Imagen 6"/>
          <p:cNvPicPr>
            <a:picLocks noChangeAspect="1"/>
          </p:cNvPicPr>
          <p:nvPr/>
        </p:nvPicPr>
        <p:blipFill>
          <a:blip r:embed="rId2"/>
          <a:stretch>
            <a:fillRect/>
          </a:stretch>
        </p:blipFill>
        <p:spPr>
          <a:xfrm>
            <a:off x="755576" y="3894592"/>
            <a:ext cx="3918139" cy="2414727"/>
          </a:xfrm>
          <a:prstGeom prst="rect">
            <a:avLst/>
          </a:prstGeom>
        </p:spPr>
      </p:pic>
      <p:pic>
        <p:nvPicPr>
          <p:cNvPr id="4" name="Imagen 3"/>
          <p:cNvPicPr>
            <a:picLocks noChangeAspect="1"/>
          </p:cNvPicPr>
          <p:nvPr/>
        </p:nvPicPr>
        <p:blipFill>
          <a:blip r:embed="rId3"/>
          <a:stretch>
            <a:fillRect/>
          </a:stretch>
        </p:blipFill>
        <p:spPr>
          <a:xfrm>
            <a:off x="5220072" y="3902810"/>
            <a:ext cx="3217624" cy="2406510"/>
          </a:xfrm>
          <a:prstGeom prst="rect">
            <a:avLst/>
          </a:prstGeom>
        </p:spPr>
      </p:pic>
    </p:spTree>
    <p:extLst>
      <p:ext uri="{BB962C8B-B14F-4D97-AF65-F5344CB8AC3E}">
        <p14:creationId xmlns:p14="http://schemas.microsoft.com/office/powerpoint/2010/main" val="9940493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15616" y="620688"/>
            <a:ext cx="7193903" cy="463336"/>
          </a:xfrm>
          <a:prstGeom prst="rect">
            <a:avLst/>
          </a:prstGeom>
        </p:spPr>
      </p:pic>
      <p:sp>
        <p:nvSpPr>
          <p:cNvPr id="3" name="Marcador de contenido 2"/>
          <p:cNvSpPr>
            <a:spLocks noGrp="1"/>
          </p:cNvSpPr>
          <p:nvPr>
            <p:ph idx="1"/>
          </p:nvPr>
        </p:nvSpPr>
        <p:spPr/>
        <p:txBody>
          <a:bodyPr/>
          <a:lstStyle/>
          <a:p>
            <a:pPr marL="64008" indent="0" algn="ctr">
              <a:buNone/>
            </a:pPr>
            <a:r>
              <a:rPr lang="es-ES" dirty="0" smtClean="0">
                <a:solidFill>
                  <a:srgbClr val="FFFF00"/>
                </a:solidFill>
                <a:latin typeface="Arial Black" panose="020B0A04020102020204" pitchFamily="34" charset="0"/>
              </a:rPr>
              <a:t>Estabilizaciones complejas</a:t>
            </a:r>
          </a:p>
          <a:p>
            <a:pPr marL="64008" indent="0" algn="just">
              <a:buNone/>
            </a:pPr>
            <a:r>
              <a:rPr lang="es-ES" dirty="0" smtClean="0">
                <a:solidFill>
                  <a:srgbClr val="FFFF00"/>
                </a:solidFill>
                <a:latin typeface="Arial Black" panose="020B0A04020102020204" pitchFamily="34" charset="0"/>
              </a:rPr>
              <a:t>Amarre solidario</a:t>
            </a:r>
            <a:r>
              <a:rPr lang="es-ES" dirty="0" smtClean="0">
                <a:solidFill>
                  <a:srgbClr val="FFFF00"/>
                </a:solidFill>
              </a:rPr>
              <a:t>: </a:t>
            </a:r>
            <a:r>
              <a:rPr lang="es-ES" sz="2000" dirty="0" smtClean="0">
                <a:latin typeface="Arial Black" panose="020B0A04020102020204" pitchFamily="34" charset="0"/>
              </a:rPr>
              <a:t>cuando en la escena de trabajo se presentan un objeto sobre el vehículo no pudiendo este ser quitado del lugar, debe asegurarse para poder continuar con las maniobras de forma segura. </a:t>
            </a:r>
            <a:endParaRPr lang="es-AR" sz="2000" dirty="0" smtClean="0">
              <a:latin typeface="Arial Black" panose="020B0A04020102020204" pitchFamily="34" charset="0"/>
            </a:endParaRPr>
          </a:p>
          <a:p>
            <a:pPr marL="64008" indent="0">
              <a:buNone/>
            </a:pPr>
            <a:endParaRPr lang="es-AR" dirty="0"/>
          </a:p>
          <a:p>
            <a:pPr marL="64008" indent="0">
              <a:buNone/>
            </a:pPr>
            <a:endParaRPr lang="es-AR" dirty="0"/>
          </a:p>
        </p:txBody>
      </p:sp>
      <p:pic>
        <p:nvPicPr>
          <p:cNvPr id="5" name="Imagen 4"/>
          <p:cNvPicPr>
            <a:picLocks noChangeAspect="1"/>
          </p:cNvPicPr>
          <p:nvPr/>
        </p:nvPicPr>
        <p:blipFill>
          <a:blip r:embed="rId3"/>
          <a:stretch>
            <a:fillRect/>
          </a:stretch>
        </p:blipFill>
        <p:spPr>
          <a:xfrm>
            <a:off x="5024125" y="4218013"/>
            <a:ext cx="3200991" cy="2402245"/>
          </a:xfrm>
          <a:prstGeom prst="rect">
            <a:avLst/>
          </a:prstGeom>
        </p:spPr>
      </p:pic>
      <p:pic>
        <p:nvPicPr>
          <p:cNvPr id="6" name="Imagen 5"/>
          <p:cNvPicPr>
            <a:picLocks noChangeAspect="1"/>
          </p:cNvPicPr>
          <p:nvPr/>
        </p:nvPicPr>
        <p:blipFill>
          <a:blip r:embed="rId4"/>
          <a:stretch>
            <a:fillRect/>
          </a:stretch>
        </p:blipFill>
        <p:spPr>
          <a:xfrm>
            <a:off x="827584" y="4218013"/>
            <a:ext cx="3672408" cy="2402245"/>
          </a:xfrm>
          <a:prstGeom prst="rect">
            <a:avLst/>
          </a:prstGeom>
        </p:spPr>
      </p:pic>
    </p:spTree>
    <p:extLst>
      <p:ext uri="{BB962C8B-B14F-4D97-AF65-F5344CB8AC3E}">
        <p14:creationId xmlns:p14="http://schemas.microsoft.com/office/powerpoint/2010/main" val="4268940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60648"/>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340768"/>
            <a:ext cx="8229600" cy="4898016"/>
          </a:xfrm>
        </p:spPr>
        <p:txBody>
          <a:bodyPr/>
          <a:lstStyle/>
          <a:p>
            <a:pPr marL="64008" lvl="0" indent="0" algn="ctr">
              <a:buClr>
                <a:srgbClr val="838D9B"/>
              </a:buClr>
              <a:buNone/>
            </a:pPr>
            <a:r>
              <a:rPr lang="es-AR" sz="4000" b="1" dirty="0">
                <a:solidFill>
                  <a:srgbClr val="FFFF00"/>
                </a:solidFill>
                <a:latin typeface="Aparajita" panose="020B0604020202020204" pitchFamily="34" charset="0"/>
                <a:cs typeface="Aparajita" panose="020B0604020202020204" pitchFamily="34" charset="0"/>
              </a:rPr>
              <a:t>Aproximación a la victima</a:t>
            </a:r>
            <a:r>
              <a:rPr lang="es-AR" sz="4000" b="1" dirty="0" smtClean="0">
                <a:solidFill>
                  <a:srgbClr val="FFFF00"/>
                </a:solidFill>
                <a:latin typeface="Aparajita" panose="020B0604020202020204" pitchFamily="34" charset="0"/>
                <a:cs typeface="Aparajita" panose="020B0604020202020204" pitchFamily="34" charset="0"/>
              </a:rPr>
              <a:t>.</a:t>
            </a:r>
          </a:p>
          <a:p>
            <a:pPr lvl="0" algn="just">
              <a:buClr>
                <a:srgbClr val="838D9B"/>
              </a:buClr>
              <a:buFont typeface="Arial" panose="020B0604020202020204" pitchFamily="34" charset="0"/>
              <a:buChar char="•"/>
            </a:pPr>
            <a:r>
              <a:rPr lang="es-AR" sz="2000" b="1" dirty="0">
                <a:latin typeface="Aparajita" panose="020B0604020202020204" pitchFamily="34" charset="0"/>
                <a:cs typeface="Aparajita" panose="020B0604020202020204" pitchFamily="34" charset="0"/>
              </a:rPr>
              <a:t>La aproximación del operador será por el frente de la </a:t>
            </a:r>
            <a:r>
              <a:rPr lang="es-AR" sz="2000" b="1" dirty="0" smtClean="0">
                <a:latin typeface="Aparajita" panose="020B0604020202020204" pitchFamily="34" charset="0"/>
                <a:cs typeface="Aparajita" panose="020B0604020202020204" pitchFamily="34" charset="0"/>
              </a:rPr>
              <a:t>victima.</a:t>
            </a:r>
          </a:p>
          <a:p>
            <a:pPr lvl="0" algn="just">
              <a:buClr>
                <a:srgbClr val="838D9B"/>
              </a:buClr>
              <a:buFont typeface="Arial" panose="020B0604020202020204" pitchFamily="34" charset="0"/>
              <a:buChar char="•"/>
            </a:pPr>
            <a:r>
              <a:rPr lang="es-AR" sz="2000" b="1" dirty="0" smtClean="0">
                <a:latin typeface="Aparajita" panose="020B0604020202020204" pitchFamily="34" charset="0"/>
                <a:cs typeface="Aparajita" panose="020B0604020202020204" pitchFamily="34" charset="0"/>
              </a:rPr>
              <a:t>El operador Deberá presentarse .</a:t>
            </a:r>
          </a:p>
          <a:p>
            <a:pPr lvl="0" algn="just">
              <a:buClr>
                <a:srgbClr val="838D9B"/>
              </a:buClr>
              <a:buFont typeface="Arial" panose="020B0604020202020204" pitchFamily="34" charset="0"/>
              <a:buChar char="•"/>
            </a:pPr>
            <a:r>
              <a:rPr lang="es-AR" sz="2000" b="1" dirty="0" smtClean="0">
                <a:latin typeface="Aparajita" panose="020B0604020202020204" pitchFamily="34" charset="0"/>
                <a:cs typeface="Aparajita" panose="020B0604020202020204" pitchFamily="34" charset="0"/>
              </a:rPr>
              <a:t>Identificar victima consiente o inconsciente.</a:t>
            </a:r>
          </a:p>
          <a:p>
            <a:pPr lvl="0" algn="just">
              <a:buClr>
                <a:srgbClr val="838D9B"/>
              </a:buClr>
              <a:buFont typeface="Arial" panose="020B0604020202020204" pitchFamily="34" charset="0"/>
              <a:buChar char="•"/>
            </a:pPr>
            <a:r>
              <a:rPr lang="es-AR" sz="2000" b="1" dirty="0" smtClean="0">
                <a:latin typeface="Aparajita" panose="020B0604020202020204" pitchFamily="34" charset="0"/>
                <a:cs typeface="Aparajita" panose="020B0604020202020204" pitchFamily="34" charset="0"/>
              </a:rPr>
              <a:t>pedirle que no se mueva para no agravar posibles lesiones que este pudiera presentar.</a:t>
            </a:r>
          </a:p>
          <a:p>
            <a:pPr lvl="0" algn="just">
              <a:buClr>
                <a:srgbClr val="838D9B"/>
              </a:buClr>
              <a:buFont typeface="Arial" panose="020B0604020202020204" pitchFamily="34" charset="0"/>
              <a:buChar char="•"/>
            </a:pPr>
            <a:r>
              <a:rPr lang="es-AR" sz="2000" b="1" dirty="0" smtClean="0">
                <a:latin typeface="Aparajita" panose="020B0604020202020204" pitchFamily="34" charset="0"/>
                <a:cs typeface="Aparajita" panose="020B0604020202020204" pitchFamily="34" charset="0"/>
              </a:rPr>
              <a:t>Avise que un operador se acercara para realizar la evolución.</a:t>
            </a:r>
            <a:endParaRPr lang="es-AR" sz="2000" dirty="0">
              <a:latin typeface="Aparajita" panose="020B0604020202020204" pitchFamily="34" charset="0"/>
              <a:cs typeface="Aparajita" panose="020B0604020202020204" pitchFamily="34" charset="0"/>
            </a:endParaRPr>
          </a:p>
          <a:p>
            <a:pPr marL="64008" indent="0">
              <a:buNone/>
            </a:pPr>
            <a:endParaRPr lang="es-AR"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4365104"/>
            <a:ext cx="4176464" cy="2349261"/>
          </a:xfrm>
          <a:prstGeom prst="rect">
            <a:avLst/>
          </a:prstGeom>
        </p:spPr>
      </p:pic>
    </p:spTree>
    <p:extLst>
      <p:ext uri="{BB962C8B-B14F-4D97-AF65-F5344CB8AC3E}">
        <p14:creationId xmlns:p14="http://schemas.microsoft.com/office/powerpoint/2010/main" val="2393445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9370" y="106316"/>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67544" y="1340768"/>
            <a:ext cx="8229600" cy="5328592"/>
          </a:xfrm>
        </p:spPr>
        <p:txBody>
          <a:bodyPr>
            <a:normAutofit fontScale="77500" lnSpcReduction="20000"/>
          </a:bodyPr>
          <a:lstStyle/>
          <a:p>
            <a:pPr marL="64008" lvl="0" indent="0" algn="ctr">
              <a:buClr>
                <a:srgbClr val="838D9B"/>
              </a:buClr>
              <a:buNone/>
            </a:pPr>
            <a:r>
              <a:rPr lang="es-AR" sz="4000" b="1" dirty="0">
                <a:solidFill>
                  <a:srgbClr val="FFFF00"/>
                </a:solidFill>
                <a:latin typeface="Aparajita" panose="020B0604020202020204" pitchFamily="34" charset="0"/>
                <a:cs typeface="Aparajita" panose="020B0604020202020204" pitchFamily="34" charset="0"/>
              </a:rPr>
              <a:t>Acceso a la victima</a:t>
            </a:r>
          </a:p>
          <a:p>
            <a:pPr marL="64008" indent="0" algn="just">
              <a:buNone/>
            </a:pPr>
            <a:r>
              <a:rPr lang="es-AR" dirty="0">
                <a:latin typeface="Aparajita" panose="020B0604020202020204" pitchFamily="34" charset="0"/>
                <a:cs typeface="Aparajita" panose="020B0604020202020204" pitchFamily="34" charset="0"/>
              </a:rPr>
              <a:t>E</a:t>
            </a:r>
            <a:r>
              <a:rPr lang="es-AR" dirty="0" smtClean="0">
                <a:latin typeface="Aparajita" panose="020B0604020202020204" pitchFamily="34" charset="0"/>
                <a:cs typeface="Aparajita" panose="020B0604020202020204" pitchFamily="34" charset="0"/>
              </a:rPr>
              <a:t>n este paso se aplicaran las técnicas de trauma. Sobre atención a la victima.</a:t>
            </a:r>
            <a:r>
              <a:rPr lang="es-ES" dirty="0" smtClean="0">
                <a:latin typeface="Aparajita" panose="020B0604020202020204" pitchFamily="34" charset="0"/>
                <a:cs typeface="Aparajita" panose="020B0604020202020204" pitchFamily="34" charset="0"/>
              </a:rPr>
              <a:t>    </a:t>
            </a:r>
            <a:endParaRPr lang="es-AR" dirty="0" smtClean="0">
              <a:latin typeface="Aparajita" panose="020B0604020202020204" pitchFamily="34" charset="0"/>
              <a:cs typeface="Aparajita" panose="020B0604020202020204" pitchFamily="34" charset="0"/>
            </a:endParaRPr>
          </a:p>
          <a:p>
            <a:pPr>
              <a:buFont typeface="Arial" panose="020B0604020202020204" pitchFamily="34" charset="0"/>
              <a:buChar char="•"/>
            </a:pPr>
            <a:r>
              <a:rPr lang="es-ES" sz="2400" b="1" dirty="0" smtClean="0">
                <a:solidFill>
                  <a:srgbClr val="FFFF00"/>
                </a:solidFill>
                <a:latin typeface="Aparajita" panose="020B0604020202020204" pitchFamily="34" charset="0"/>
                <a:cs typeface="Aparajita" panose="020B0604020202020204" pitchFamily="34" charset="0"/>
              </a:rPr>
              <a:t>Crear un acceso para llegar a la victima.</a:t>
            </a:r>
          </a:p>
          <a:p>
            <a:pPr lvl="0">
              <a:buClr>
                <a:srgbClr val="838D9B"/>
              </a:buClr>
              <a:buFont typeface="Arial" panose="020B0604020202020204" pitchFamily="34" charset="0"/>
              <a:buChar char="•"/>
            </a:pPr>
            <a:r>
              <a:rPr lang="es-AR" sz="2500" b="1" dirty="0">
                <a:solidFill>
                  <a:srgbClr val="FFFF00"/>
                </a:solidFill>
                <a:latin typeface="Aparajita" panose="020B0604020202020204" pitchFamily="34" charset="0"/>
                <a:cs typeface="Aparajita" panose="020B0604020202020204" pitchFamily="34" charset="0"/>
              </a:rPr>
              <a:t>Estabilización y alineación de cervicales</a:t>
            </a:r>
            <a:r>
              <a:rPr lang="es-AR" sz="2500" b="1" dirty="0" smtClean="0">
                <a:solidFill>
                  <a:srgbClr val="FFFF00"/>
                </a:solidFill>
                <a:latin typeface="Aparajita" panose="020B0604020202020204" pitchFamily="34" charset="0"/>
                <a:cs typeface="Aparajita" panose="020B0604020202020204" pitchFamily="34" charset="0"/>
              </a:rPr>
              <a:t>.</a:t>
            </a:r>
            <a:endParaRPr lang="es-AR" sz="2400" b="1" dirty="0" smtClean="0">
              <a:solidFill>
                <a:srgbClr val="FFFF00"/>
              </a:solidFill>
              <a:latin typeface="Aparajita" panose="020B0604020202020204" pitchFamily="34" charset="0"/>
              <a:cs typeface="Aparajita" panose="020B0604020202020204" pitchFamily="34" charset="0"/>
            </a:endParaRPr>
          </a:p>
          <a:p>
            <a:pPr>
              <a:buFont typeface="Arial" panose="020B0604020202020204" pitchFamily="34" charset="0"/>
              <a:buChar char="•"/>
            </a:pPr>
            <a:r>
              <a:rPr lang="es-AR" sz="2400" b="1" dirty="0" smtClean="0">
                <a:solidFill>
                  <a:srgbClr val="FFFF00"/>
                </a:solidFill>
                <a:latin typeface="Aparajita" panose="020B0604020202020204" pitchFamily="34" charset="0"/>
                <a:cs typeface="Aparajita" panose="020B0604020202020204" pitchFamily="34" charset="0"/>
              </a:rPr>
              <a:t>Colocación de collarín.</a:t>
            </a:r>
          </a:p>
          <a:p>
            <a:pPr>
              <a:buFont typeface="Arial" panose="020B0604020202020204" pitchFamily="34" charset="0"/>
              <a:buChar char="•"/>
            </a:pPr>
            <a:r>
              <a:rPr lang="es-AR" sz="2400" b="1" dirty="0" smtClean="0">
                <a:solidFill>
                  <a:srgbClr val="FFFF00"/>
                </a:solidFill>
                <a:latin typeface="Aparajita" panose="020B0604020202020204" pitchFamily="34" charset="0"/>
                <a:cs typeface="Aparajita" panose="020B0604020202020204" pitchFamily="34" charset="0"/>
              </a:rPr>
              <a:t>Aplicación del XABC del trauma.</a:t>
            </a:r>
          </a:p>
          <a:p>
            <a:pPr>
              <a:buFont typeface="Arial" panose="020B0604020202020204" pitchFamily="34" charset="0"/>
              <a:buChar char="•"/>
            </a:pPr>
            <a:r>
              <a:rPr lang="es-AR" sz="2400" dirty="0" smtClean="0">
                <a:solidFill>
                  <a:srgbClr val="FFFF00"/>
                </a:solidFill>
                <a:latin typeface="Aparajita" panose="020B0604020202020204" pitchFamily="34" charset="0"/>
                <a:cs typeface="Aparajita" panose="020B0604020202020204" pitchFamily="34" charset="0"/>
              </a:rPr>
              <a:t>Estudio sobre la cinemática del trauma.</a:t>
            </a:r>
          </a:p>
          <a:p>
            <a:pPr>
              <a:buFont typeface="Arial" panose="020B0604020202020204" pitchFamily="34" charset="0"/>
              <a:buChar char="•"/>
            </a:pPr>
            <a:endParaRPr lang="es-AR" sz="2400" dirty="0" smtClean="0">
              <a:solidFill>
                <a:srgbClr val="FFFF00"/>
              </a:solidFill>
              <a:latin typeface="Aparajita" panose="020B0604020202020204" pitchFamily="34" charset="0"/>
              <a:cs typeface="Aparajita" panose="020B0604020202020204" pitchFamily="34" charset="0"/>
            </a:endParaRPr>
          </a:p>
          <a:p>
            <a:pPr marL="64008" indent="0">
              <a:buNone/>
            </a:pPr>
            <a:endParaRPr lang="es-AR" sz="2400" dirty="0" smtClean="0">
              <a:solidFill>
                <a:srgbClr val="FFFF00"/>
              </a:solidFill>
              <a:latin typeface="Aparajita" panose="020B0604020202020204" pitchFamily="34" charset="0"/>
              <a:cs typeface="Aparajita" panose="020B0604020202020204" pitchFamily="34" charset="0"/>
            </a:endParaRPr>
          </a:p>
          <a:p>
            <a:pPr>
              <a:buFont typeface="Arial" panose="020B0604020202020204" pitchFamily="34" charset="0"/>
              <a:buChar char="•"/>
            </a:pPr>
            <a:endParaRPr lang="es-AR" sz="2400" b="1" dirty="0">
              <a:solidFill>
                <a:srgbClr val="FFFF00"/>
              </a:solidFill>
              <a:latin typeface="Aparajita" panose="020B0604020202020204" pitchFamily="34" charset="0"/>
              <a:cs typeface="Aparajita" panose="020B0604020202020204" pitchFamily="34" charset="0"/>
            </a:endParaRPr>
          </a:p>
          <a:p>
            <a:pPr>
              <a:buFont typeface="Arial" panose="020B0604020202020204" pitchFamily="34" charset="0"/>
              <a:buChar char="•"/>
            </a:pPr>
            <a:endParaRPr lang="es-AR" sz="2400" b="1" dirty="0" smtClean="0">
              <a:solidFill>
                <a:srgbClr val="FFFF00"/>
              </a:solidFill>
              <a:latin typeface="Aparajita" panose="020B0604020202020204" pitchFamily="34" charset="0"/>
              <a:cs typeface="Aparajita" panose="020B0604020202020204" pitchFamily="34" charset="0"/>
            </a:endParaRPr>
          </a:p>
          <a:p>
            <a:pPr>
              <a:buFont typeface="Arial" panose="020B0604020202020204" pitchFamily="34" charset="0"/>
              <a:buChar char="•"/>
            </a:pPr>
            <a:endParaRPr lang="es-AR" sz="2400" b="1" dirty="0">
              <a:solidFill>
                <a:srgbClr val="FFFF00"/>
              </a:solidFill>
              <a:latin typeface="Aparajita" panose="020B0604020202020204" pitchFamily="34" charset="0"/>
              <a:cs typeface="Aparajita" panose="020B0604020202020204" pitchFamily="34" charset="0"/>
            </a:endParaRPr>
          </a:p>
          <a:p>
            <a:pPr>
              <a:buFont typeface="Arial" panose="020B0604020202020204" pitchFamily="34" charset="0"/>
              <a:buChar char="•"/>
            </a:pPr>
            <a:endParaRPr lang="es-AR" sz="2400" b="1" dirty="0" smtClean="0">
              <a:solidFill>
                <a:srgbClr val="FFFF00"/>
              </a:solidFill>
              <a:latin typeface="Aparajita" panose="020B0604020202020204" pitchFamily="34" charset="0"/>
              <a:cs typeface="Aparajita" panose="020B0604020202020204" pitchFamily="34" charset="0"/>
            </a:endParaRPr>
          </a:p>
          <a:p>
            <a:pPr>
              <a:buFont typeface="Arial" panose="020B0604020202020204" pitchFamily="34" charset="0"/>
              <a:buChar char="•"/>
            </a:pPr>
            <a:endParaRPr lang="es-AR" sz="2400" b="1" dirty="0" smtClean="0">
              <a:solidFill>
                <a:srgbClr val="FFFF00"/>
              </a:solidFill>
              <a:latin typeface="Aparajita" panose="020B0604020202020204" pitchFamily="34" charset="0"/>
              <a:cs typeface="Aparajita" panose="020B0604020202020204" pitchFamily="34" charset="0"/>
            </a:endParaRPr>
          </a:p>
          <a:p>
            <a:pPr marL="64008" indent="0" algn="just">
              <a:buNone/>
            </a:pPr>
            <a:r>
              <a:rPr lang="es-AR" sz="2800" b="1" dirty="0" smtClean="0">
                <a:solidFill>
                  <a:srgbClr val="FFFF00"/>
                </a:solidFill>
                <a:latin typeface="Aparajita" panose="020B0604020202020204" pitchFamily="34" charset="0"/>
                <a:cs typeface="Aparajita" panose="020B0604020202020204" pitchFamily="34" charset="0"/>
              </a:rPr>
              <a:t>Estos técnicas y pasos serán desarrolladas en la clase de trauma.</a:t>
            </a:r>
            <a:endParaRPr lang="es-AR" sz="2800" b="1" dirty="0">
              <a:solidFill>
                <a:srgbClr val="FFFF00"/>
              </a:solidFill>
              <a:latin typeface="Aparajita" panose="020B0604020202020204" pitchFamily="34" charset="0"/>
              <a:cs typeface="Aparajita" panose="020B0604020202020204" pitchFamily="34" charset="0"/>
            </a:endParaRPr>
          </a:p>
        </p:txBody>
      </p:sp>
      <p:pic>
        <p:nvPicPr>
          <p:cNvPr id="4" name="Picture 5" descr="Imagen18 copi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113076"/>
            <a:ext cx="3456384" cy="170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Silvana\Desktop\BOMBERO\collarin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206646"/>
            <a:ext cx="2664296" cy="250236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7308304" y="4005064"/>
            <a:ext cx="43204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94129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4228" y="172748"/>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556792"/>
            <a:ext cx="8229600" cy="4898016"/>
          </a:xfrm>
        </p:spPr>
        <p:txBody>
          <a:bodyPr>
            <a:normAutofit/>
          </a:bodyPr>
          <a:lstStyle/>
          <a:p>
            <a:pPr marL="64008" indent="0" algn="ctr">
              <a:buNone/>
            </a:pPr>
            <a:r>
              <a:rPr lang="es-AR" sz="4000" b="1" dirty="0" smtClean="0">
                <a:solidFill>
                  <a:srgbClr val="FFFF00"/>
                </a:solidFill>
                <a:latin typeface="Aparajita" panose="020B0604020202020204" pitchFamily="34" charset="0"/>
                <a:cs typeface="Aparajita" panose="020B0604020202020204" pitchFamily="34" charset="0"/>
              </a:rPr>
              <a:t>Extricación = desencarcelar</a:t>
            </a:r>
          </a:p>
          <a:p>
            <a:pPr algn="just">
              <a:buFont typeface="Arial" panose="020B0604020202020204" pitchFamily="34" charset="0"/>
              <a:buChar char="•"/>
            </a:pPr>
            <a:r>
              <a:rPr lang="es-AR" sz="2400" dirty="0">
                <a:latin typeface="Aparajita" panose="020B0604020202020204" pitchFamily="34" charset="0"/>
                <a:cs typeface="Aparajita" panose="020B0604020202020204" pitchFamily="34" charset="0"/>
              </a:rPr>
              <a:t>M</a:t>
            </a:r>
            <a:r>
              <a:rPr lang="es-AR" sz="2400" dirty="0" smtClean="0">
                <a:latin typeface="Aparajita" panose="020B0604020202020204" pitchFamily="34" charset="0"/>
                <a:cs typeface="Aparajita" panose="020B0604020202020204" pitchFamily="34" charset="0"/>
              </a:rPr>
              <a:t>aniobra, técnica</a:t>
            </a:r>
            <a:r>
              <a:rPr lang="es-AR" sz="2400" dirty="0">
                <a:latin typeface="Aparajita" panose="020B0604020202020204" pitchFamily="34" charset="0"/>
                <a:cs typeface="Aparajita" panose="020B0604020202020204" pitchFamily="34" charset="0"/>
              </a:rPr>
              <a:t>, o conjunto de </a:t>
            </a:r>
            <a:r>
              <a:rPr lang="es-AR" sz="2400" dirty="0" smtClean="0">
                <a:latin typeface="Aparajita" panose="020B0604020202020204" pitchFamily="34" charset="0"/>
                <a:cs typeface="Aparajita" panose="020B0604020202020204" pitchFamily="34" charset="0"/>
              </a:rPr>
              <a:t>operaciones, que </a:t>
            </a:r>
            <a:r>
              <a:rPr lang="es-AR" sz="2400" dirty="0">
                <a:latin typeface="Aparajita" panose="020B0604020202020204" pitchFamily="34" charset="0"/>
                <a:cs typeface="Aparajita" panose="020B0604020202020204" pitchFamily="34" charset="0"/>
              </a:rPr>
              <a:t>se realizan con el propósito </a:t>
            </a:r>
            <a:r>
              <a:rPr lang="es-AR" sz="2400" dirty="0" smtClean="0">
                <a:latin typeface="Aparajita" panose="020B0604020202020204" pitchFamily="34" charset="0"/>
                <a:cs typeface="Aparajita" panose="020B0604020202020204" pitchFamily="34" charset="0"/>
              </a:rPr>
              <a:t>deliberar </a:t>
            </a:r>
            <a:r>
              <a:rPr lang="es-AR" sz="2400" dirty="0">
                <a:latin typeface="Aparajita" panose="020B0604020202020204" pitchFamily="34" charset="0"/>
                <a:cs typeface="Aparajita" panose="020B0604020202020204" pitchFamily="34" charset="0"/>
              </a:rPr>
              <a:t>a una persona que se </a:t>
            </a:r>
            <a:r>
              <a:rPr lang="es-AR" sz="2400" dirty="0" smtClean="0">
                <a:latin typeface="Aparajita" panose="020B0604020202020204" pitchFamily="34" charset="0"/>
                <a:cs typeface="Aparajita" panose="020B0604020202020204" pitchFamily="34" charset="0"/>
              </a:rPr>
              <a:t>encuentre atrapada </a:t>
            </a:r>
            <a:r>
              <a:rPr lang="es-AR" sz="2400" dirty="0">
                <a:latin typeface="Aparajita" panose="020B0604020202020204" pitchFamily="34" charset="0"/>
                <a:cs typeface="Aparajita" panose="020B0604020202020204" pitchFamily="34" charset="0"/>
              </a:rPr>
              <a:t>por algún elemento físico</a:t>
            </a:r>
            <a:r>
              <a:rPr lang="es-AR" sz="2400" dirty="0" smtClean="0">
                <a:latin typeface="Aparajita" panose="020B0604020202020204" pitchFamily="34" charset="0"/>
                <a:cs typeface="Aparajita" panose="020B0604020202020204" pitchFamily="34" charset="0"/>
              </a:rPr>
              <a:t>.</a:t>
            </a:r>
          </a:p>
          <a:p>
            <a:pPr algn="just">
              <a:buFont typeface="Arial" panose="020B0604020202020204" pitchFamily="34" charset="0"/>
              <a:buChar char="•"/>
            </a:pPr>
            <a:r>
              <a:rPr lang="es-AR" sz="2400" dirty="0">
                <a:latin typeface="Aparajita" panose="020B0604020202020204" pitchFamily="34" charset="0"/>
                <a:cs typeface="Aparajita" panose="020B0604020202020204" pitchFamily="34" charset="0"/>
              </a:rPr>
              <a:t>L</a:t>
            </a:r>
            <a:r>
              <a:rPr lang="es-AR" sz="2400" dirty="0" smtClean="0">
                <a:latin typeface="Aparajita" panose="020B0604020202020204" pitchFamily="34" charset="0"/>
                <a:cs typeface="Aparajita" panose="020B0604020202020204" pitchFamily="34" charset="0"/>
              </a:rPr>
              <a:t>a Extricación </a:t>
            </a:r>
            <a:r>
              <a:rPr lang="es-AR" sz="2400" dirty="0">
                <a:latin typeface="Aparajita" panose="020B0604020202020204" pitchFamily="34" charset="0"/>
                <a:cs typeface="Aparajita" panose="020B0604020202020204" pitchFamily="34" charset="0"/>
              </a:rPr>
              <a:t>se efectúa sobre las partes del vehículo y no implica ni un solo movimiento del </a:t>
            </a:r>
            <a:r>
              <a:rPr lang="es-AR" sz="2400" dirty="0" smtClean="0">
                <a:latin typeface="Aparajita" panose="020B0604020202020204" pitchFamily="34" charset="0"/>
                <a:cs typeface="Aparajita" panose="020B0604020202020204" pitchFamily="34" charset="0"/>
              </a:rPr>
              <a:t>paciente.</a:t>
            </a:r>
            <a:endParaRPr lang="es-AR" sz="2400" dirty="0">
              <a:latin typeface="Aparajita" panose="020B0604020202020204" pitchFamily="34" charset="0"/>
              <a:cs typeface="Aparajita" panose="020B0604020202020204" pitchFamily="34" charset="0"/>
            </a:endParaRPr>
          </a:p>
        </p:txBody>
      </p:sp>
      <p:pic>
        <p:nvPicPr>
          <p:cNvPr id="8194" name="Picture 2" descr="C:\Users\Silvana\Desktop\BOMBERO\Nueva carpeta (3)\descarga (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94" y="4321070"/>
            <a:ext cx="3497014" cy="23271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Silvana\Desktop\BOMBERO\Nueva carpeta (3)\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9028" y="4321070"/>
            <a:ext cx="4047772" cy="232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715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4122" y="13744"/>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412776"/>
            <a:ext cx="8229600" cy="5042032"/>
          </a:xfrm>
        </p:spPr>
        <p:txBody>
          <a:bodyPr>
            <a:normAutofit/>
          </a:bodyPr>
          <a:lstStyle/>
          <a:p>
            <a:pPr marL="64008" lvl="0" indent="0" algn="ctr">
              <a:buClr>
                <a:srgbClr val="838D9B"/>
              </a:buClr>
              <a:buNone/>
            </a:pPr>
            <a:r>
              <a:rPr lang="es-AR" sz="4000" b="1" dirty="0">
                <a:latin typeface="Aparajita" panose="020B0604020202020204" pitchFamily="34" charset="0"/>
                <a:cs typeface="Aparajita" panose="020B0604020202020204" pitchFamily="34" charset="0"/>
              </a:rPr>
              <a:t>Extricación = desencarcelar</a:t>
            </a:r>
          </a:p>
          <a:p>
            <a:pPr marL="64008" indent="0" algn="just">
              <a:buNone/>
            </a:pPr>
            <a:r>
              <a:rPr lang="es-AR" sz="2800" dirty="0" smtClean="0">
                <a:solidFill>
                  <a:srgbClr val="FFFF00"/>
                </a:solidFill>
                <a:latin typeface="Aparajita" panose="020B0604020202020204" pitchFamily="34" charset="0"/>
                <a:cs typeface="Aparajita" panose="020B0604020202020204" pitchFamily="34" charset="0"/>
              </a:rPr>
              <a:t>Antes de realizar una maniobra de corte en un vehículo debemos proteger a la victima.</a:t>
            </a:r>
          </a:p>
          <a:p>
            <a:pPr marL="64008" indent="0">
              <a:buNone/>
            </a:pPr>
            <a:endParaRPr lang="es-AR" sz="2800" dirty="0">
              <a:solidFill>
                <a:srgbClr val="FFFF00"/>
              </a:solidFill>
              <a:latin typeface="Aparajita" panose="020B0604020202020204" pitchFamily="34" charset="0"/>
              <a:cs typeface="Aparajita" panose="020B0604020202020204" pitchFamily="34" charset="0"/>
            </a:endParaRPr>
          </a:p>
        </p:txBody>
      </p:sp>
      <p:pic>
        <p:nvPicPr>
          <p:cNvPr id="4098" name="Picture 2" descr="C:\Users\Silvana\Desktop\BOMBERO\descarga 21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430457"/>
            <a:ext cx="3744416" cy="244910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ilvana\Desktop\BOMBERO\images njdjd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429000"/>
            <a:ext cx="3672408" cy="2465623"/>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939004" y="5900810"/>
            <a:ext cx="2650726" cy="553998"/>
          </a:xfrm>
          <a:prstGeom prst="rect">
            <a:avLst/>
          </a:prstGeom>
        </p:spPr>
        <p:txBody>
          <a:bodyPr wrap="none">
            <a:spAutoFit/>
          </a:bodyPr>
          <a:lstStyle/>
          <a:p>
            <a:pPr marL="64008" lvl="0">
              <a:spcBef>
                <a:spcPct val="20000"/>
              </a:spcBef>
              <a:buClr>
                <a:srgbClr val="838D9B"/>
              </a:buClr>
              <a:buSzPct val="80000"/>
            </a:pPr>
            <a:r>
              <a:rPr lang="es-AR" sz="3000" b="1" dirty="0">
                <a:solidFill>
                  <a:srgbClr val="FFFF00"/>
                </a:solidFill>
                <a:latin typeface="Aparajita" panose="020B0604020202020204" pitchFamily="34" charset="0"/>
                <a:cs typeface="Aparajita" panose="020B0604020202020204" pitchFamily="34" charset="0"/>
              </a:rPr>
              <a:t>Protección blanda</a:t>
            </a:r>
          </a:p>
        </p:txBody>
      </p:sp>
      <p:sp>
        <p:nvSpPr>
          <p:cNvPr id="5" name="4 Rectángulo"/>
          <p:cNvSpPr/>
          <p:nvPr/>
        </p:nvSpPr>
        <p:spPr>
          <a:xfrm>
            <a:off x="5243964" y="5900810"/>
            <a:ext cx="2375009" cy="553998"/>
          </a:xfrm>
          <a:prstGeom prst="rect">
            <a:avLst/>
          </a:prstGeom>
        </p:spPr>
        <p:txBody>
          <a:bodyPr wrap="none">
            <a:spAutoFit/>
          </a:bodyPr>
          <a:lstStyle/>
          <a:p>
            <a:pPr marL="64008" lvl="0">
              <a:spcBef>
                <a:spcPct val="20000"/>
              </a:spcBef>
              <a:buClr>
                <a:srgbClr val="838D9B"/>
              </a:buClr>
              <a:buSzPct val="80000"/>
            </a:pPr>
            <a:r>
              <a:rPr lang="es-AR" sz="3000" b="1" dirty="0">
                <a:solidFill>
                  <a:srgbClr val="FFFF00"/>
                </a:solidFill>
                <a:latin typeface="Aparajita" panose="020B0604020202020204" pitchFamily="34" charset="0"/>
                <a:cs typeface="Aparajita" panose="020B0604020202020204" pitchFamily="34" charset="0"/>
              </a:rPr>
              <a:t>Protección dura</a:t>
            </a:r>
          </a:p>
        </p:txBody>
      </p:sp>
    </p:spTree>
    <p:extLst>
      <p:ext uri="{BB962C8B-B14F-4D97-AF65-F5344CB8AC3E}">
        <p14:creationId xmlns:p14="http://schemas.microsoft.com/office/powerpoint/2010/main" val="2669601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2251" y="85752"/>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484784"/>
            <a:ext cx="8229600" cy="4970024"/>
          </a:xfrm>
        </p:spPr>
        <p:txBody>
          <a:bodyPr>
            <a:normAutofit fontScale="92500" lnSpcReduction="20000"/>
          </a:bodyPr>
          <a:lstStyle/>
          <a:p>
            <a:pPr marL="64008" lvl="0" indent="0" algn="ctr">
              <a:buClr>
                <a:srgbClr val="838D9B"/>
              </a:buClr>
              <a:buNone/>
            </a:pPr>
            <a:r>
              <a:rPr lang="es-AR" sz="4000" b="1" dirty="0">
                <a:solidFill>
                  <a:srgbClr val="FFFF00"/>
                </a:solidFill>
                <a:latin typeface="Aparajita" panose="020B0604020202020204" pitchFamily="34" charset="0"/>
                <a:cs typeface="Aparajita" panose="020B0604020202020204" pitchFamily="34" charset="0"/>
              </a:rPr>
              <a:t>Extricación = desencarcelar</a:t>
            </a:r>
          </a:p>
          <a:p>
            <a:pPr marL="64008" indent="0">
              <a:buNone/>
            </a:pPr>
            <a:r>
              <a:rPr lang="es-AR" b="1" dirty="0" smtClean="0">
                <a:latin typeface="Aparajita" panose="020B0604020202020204" pitchFamily="34" charset="0"/>
                <a:cs typeface="Aparajita" panose="020B0604020202020204" pitchFamily="34" charset="0"/>
              </a:rPr>
              <a:t>Técnicas de Extricación:</a:t>
            </a:r>
          </a:p>
          <a:p>
            <a:pPr>
              <a:buFont typeface="Arial" panose="020B0604020202020204" pitchFamily="34" charset="0"/>
              <a:buChar char="•"/>
            </a:pPr>
            <a:r>
              <a:rPr lang="es-AR" b="1" dirty="0" smtClean="0">
                <a:solidFill>
                  <a:srgbClr val="FFFF00"/>
                </a:solidFill>
                <a:latin typeface="Aparajita" panose="020B0604020202020204" pitchFamily="34" charset="0"/>
                <a:cs typeface="Aparajita" panose="020B0604020202020204" pitchFamily="34" charset="0"/>
              </a:rPr>
              <a:t>Retiro de cristales.</a:t>
            </a:r>
          </a:p>
          <a:p>
            <a:pPr>
              <a:buFont typeface="Arial" panose="020B0604020202020204" pitchFamily="34" charset="0"/>
              <a:buChar char="•"/>
            </a:pPr>
            <a:r>
              <a:rPr lang="es-AR" b="1" dirty="0" smtClean="0">
                <a:solidFill>
                  <a:srgbClr val="FFFF00"/>
                </a:solidFill>
                <a:latin typeface="Aparajita" panose="020B0604020202020204" pitchFamily="34" charset="0"/>
                <a:cs typeface="Aparajita" panose="020B0604020202020204" pitchFamily="34" charset="0"/>
              </a:rPr>
              <a:t>Desinflado de neumáticos.</a:t>
            </a:r>
          </a:p>
          <a:p>
            <a:pPr>
              <a:buFont typeface="Arial" panose="020B0604020202020204" pitchFamily="34" charset="0"/>
              <a:buChar char="•"/>
            </a:pPr>
            <a:r>
              <a:rPr lang="es-AR" b="1" dirty="0" smtClean="0">
                <a:solidFill>
                  <a:srgbClr val="FFFF00"/>
                </a:solidFill>
                <a:latin typeface="Aparajita" panose="020B0604020202020204" pitchFamily="34" charset="0"/>
                <a:cs typeface="Aparajita" panose="020B0604020202020204" pitchFamily="34" charset="0"/>
              </a:rPr>
              <a:t>Forzado de puertas con herramientas manuales.</a:t>
            </a:r>
          </a:p>
          <a:p>
            <a:pPr>
              <a:buFont typeface="Arial" panose="020B0604020202020204" pitchFamily="34" charset="0"/>
              <a:buChar char="•"/>
            </a:pPr>
            <a:r>
              <a:rPr lang="es-AR" b="1" dirty="0" err="1" smtClean="0">
                <a:solidFill>
                  <a:srgbClr val="FFFF00"/>
                </a:solidFill>
                <a:latin typeface="Aparajita" panose="020B0604020202020204" pitchFamily="34" charset="0"/>
                <a:cs typeface="Aparajita" panose="020B0604020202020204" pitchFamily="34" charset="0"/>
              </a:rPr>
              <a:t>Despanelar</a:t>
            </a:r>
            <a:r>
              <a:rPr lang="es-AR" b="1" dirty="0" smtClean="0">
                <a:solidFill>
                  <a:srgbClr val="FFFF00"/>
                </a:solidFill>
                <a:latin typeface="Aparajita" panose="020B0604020202020204" pitchFamily="34" charset="0"/>
                <a:cs typeface="Aparajita" panose="020B0604020202020204" pitchFamily="34" charset="0"/>
              </a:rPr>
              <a:t> el vehículo.( retiro de plásticos del interior, antes de realizar un corte.)</a:t>
            </a:r>
          </a:p>
          <a:p>
            <a:pPr>
              <a:buFont typeface="Arial" panose="020B0604020202020204" pitchFamily="34" charset="0"/>
              <a:buChar char="•"/>
            </a:pPr>
            <a:r>
              <a:rPr lang="es-AR" b="1" dirty="0" smtClean="0">
                <a:solidFill>
                  <a:srgbClr val="FFFF00"/>
                </a:solidFill>
                <a:latin typeface="Aparajita" panose="020B0604020202020204" pitchFamily="34" charset="0"/>
                <a:cs typeface="Aparajita" panose="020B0604020202020204" pitchFamily="34" charset="0"/>
              </a:rPr>
              <a:t>Colocar cobertores en los cortes que realicemos.</a:t>
            </a:r>
          </a:p>
          <a:p>
            <a:pPr>
              <a:buFont typeface="Arial" panose="020B0604020202020204" pitchFamily="34" charset="0"/>
              <a:buChar char="•"/>
            </a:pPr>
            <a:r>
              <a:rPr lang="es-AR" b="1" dirty="0" smtClean="0">
                <a:solidFill>
                  <a:srgbClr val="FFFF00"/>
                </a:solidFill>
                <a:latin typeface="Aparajita" panose="020B0604020202020204" pitchFamily="34" charset="0"/>
                <a:cs typeface="Aparajita" panose="020B0604020202020204" pitchFamily="34" charset="0"/>
              </a:rPr>
              <a:t>Disponer de un lugar para el material retirado del vehículo.</a:t>
            </a:r>
          </a:p>
          <a:p>
            <a:pPr>
              <a:buFont typeface="Arial" panose="020B0604020202020204" pitchFamily="34" charset="0"/>
              <a:buChar char="•"/>
            </a:pPr>
            <a:endParaRPr lang="es-AR"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1132489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8603" y="29184"/>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38603" y="1463997"/>
            <a:ext cx="8229600" cy="4754000"/>
          </a:xfrm>
        </p:spPr>
        <p:txBody>
          <a:bodyPr/>
          <a:lstStyle/>
          <a:p>
            <a:pPr marL="64008" lvl="0" indent="0" algn="just">
              <a:buClr>
                <a:srgbClr val="838D9B"/>
              </a:buClr>
              <a:buNone/>
            </a:pPr>
            <a:r>
              <a:rPr lang="es-AR" b="1" dirty="0">
                <a:solidFill>
                  <a:srgbClr val="FFFF00"/>
                </a:solidFill>
                <a:latin typeface="Aparajita" panose="020B0604020202020204" pitchFamily="34" charset="0"/>
                <a:cs typeface="Aparajita" panose="020B0604020202020204" pitchFamily="34" charset="0"/>
              </a:rPr>
              <a:t>Retiro de cristales.</a:t>
            </a:r>
          </a:p>
          <a:p>
            <a:pPr marL="64008" indent="0" algn="just">
              <a:buNone/>
            </a:pPr>
            <a:r>
              <a:rPr lang="es-AR" sz="2800" dirty="0" smtClean="0">
                <a:latin typeface="Aparajita" panose="020B0604020202020204" pitchFamily="34" charset="0"/>
                <a:cs typeface="Aparajita" panose="020B0604020202020204" pitchFamily="34" charset="0"/>
              </a:rPr>
              <a:t>Existen varios tipos de herramientas para realizar un retiro de cristal (hacha forcé, sierra sable, sierra manual, etc.)</a:t>
            </a:r>
          </a:p>
          <a:p>
            <a:pPr marL="64008" indent="0">
              <a:buNone/>
            </a:pPr>
            <a:endParaRPr lang="es-AR" sz="2800" dirty="0">
              <a:latin typeface="Aparajita" panose="020B0604020202020204" pitchFamily="34" charset="0"/>
              <a:cs typeface="Aparajita" panose="020B0604020202020204" pitchFamily="34" charset="0"/>
            </a:endParaRPr>
          </a:p>
        </p:txBody>
      </p:sp>
      <p:pic>
        <p:nvPicPr>
          <p:cNvPr id="5122" name="Picture 2" descr="C:\Users\Silvana\Desktop\BOMBERO\456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717032"/>
            <a:ext cx="4114743" cy="230425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9 Conector recto de flecha"/>
          <p:cNvCxnSpPr/>
          <p:nvPr/>
        </p:nvCxnSpPr>
        <p:spPr>
          <a:xfrm flipH="1">
            <a:off x="2668931" y="5661248"/>
            <a:ext cx="1831061" cy="0"/>
          </a:xfrm>
          <a:prstGeom prst="straightConnector1">
            <a:avLst/>
          </a:prstGeom>
          <a:ln w="571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611560" y="5661248"/>
            <a:ext cx="2057371" cy="0"/>
          </a:xfrm>
          <a:prstGeom prst="straightConnector1">
            <a:avLst/>
          </a:prstGeom>
          <a:ln w="571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3" cstate="print"/>
          <a:srcRect l="1342" t="1338" r="2773" b="3285"/>
          <a:stretch>
            <a:fillRect/>
          </a:stretch>
        </p:blipFill>
        <p:spPr bwMode="auto">
          <a:xfrm>
            <a:off x="5048694" y="3717032"/>
            <a:ext cx="3555754" cy="2376264"/>
          </a:xfrm>
          <a:prstGeom prst="rect">
            <a:avLst/>
          </a:prstGeom>
          <a:ln>
            <a:noFill/>
          </a:ln>
          <a:effectLst>
            <a:softEdge rad="112500"/>
          </a:effectLst>
        </p:spPr>
      </p:pic>
    </p:spTree>
    <p:extLst>
      <p:ext uri="{BB962C8B-B14F-4D97-AF65-F5344CB8AC3E}">
        <p14:creationId xmlns:p14="http://schemas.microsoft.com/office/powerpoint/2010/main" val="2217883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5653" y="260648"/>
            <a:ext cx="8229600" cy="1399032"/>
          </a:xfrm>
        </p:spPr>
        <p:txBody>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75653" y="1646068"/>
            <a:ext cx="8229600" cy="4735260"/>
          </a:xfrm>
        </p:spPr>
        <p:txBody>
          <a:bodyPr>
            <a:normAutofit fontScale="92500" lnSpcReduction="10000"/>
          </a:bodyPr>
          <a:lstStyle/>
          <a:p>
            <a:pPr marL="64008" indent="0" algn="ctr">
              <a:buNone/>
            </a:pPr>
            <a:r>
              <a:rPr lang="es-AR" b="1" dirty="0" smtClean="0">
                <a:latin typeface="Arial Black" panose="020B0A04020102020204" pitchFamily="34" charset="0"/>
              </a:rPr>
              <a:t>Este material es de nivel básico. </a:t>
            </a:r>
          </a:p>
          <a:p>
            <a:pPr marL="64008" indent="0" algn="ctr">
              <a:buNone/>
            </a:pPr>
            <a:r>
              <a:rPr lang="es-AR" b="1" dirty="0" smtClean="0">
                <a:latin typeface="Arial Black" panose="020B0A04020102020204" pitchFamily="34" charset="0"/>
              </a:rPr>
              <a:t>El mismo requiere que se busque el nivel operaciones.</a:t>
            </a:r>
          </a:p>
          <a:p>
            <a:pPr marL="64008" indent="0">
              <a:buNone/>
            </a:pPr>
            <a:r>
              <a:rPr lang="es-ES" b="1" dirty="0" smtClean="0">
                <a:solidFill>
                  <a:srgbClr val="FFFF00"/>
                </a:solidFill>
              </a:rPr>
              <a:t>Material de referencia.</a:t>
            </a:r>
            <a:endParaRPr lang="es-AR" b="1" dirty="0" smtClean="0">
              <a:solidFill>
                <a:srgbClr val="FFFF00"/>
              </a:solidFill>
            </a:endParaRPr>
          </a:p>
          <a:p>
            <a:pPr>
              <a:buFont typeface="Wingdings" panose="05000000000000000000" pitchFamily="2" charset="2"/>
              <a:buChar char="Ø"/>
            </a:pPr>
            <a:r>
              <a:rPr lang="es-ES" sz="2200" dirty="0" smtClean="0">
                <a:latin typeface="Arial Black" panose="020B0A04020102020204" pitchFamily="34" charset="0"/>
              </a:rPr>
              <a:t>NFPA. 1006 Cualificaciones en rescate técnico.</a:t>
            </a:r>
          </a:p>
          <a:p>
            <a:pPr>
              <a:buFont typeface="Wingdings" panose="05000000000000000000" pitchFamily="2" charset="2"/>
              <a:buChar char="Ø"/>
            </a:pPr>
            <a:r>
              <a:rPr lang="es-ES" sz="2200" dirty="0" smtClean="0">
                <a:latin typeface="Arial Black" panose="020B0A04020102020204" pitchFamily="34" charset="0"/>
              </a:rPr>
              <a:t>NFPA. 1670 Estándar en operaciones y entrenamiento.</a:t>
            </a:r>
          </a:p>
          <a:p>
            <a:pPr>
              <a:buFont typeface="Wingdings" panose="05000000000000000000" pitchFamily="2" charset="2"/>
              <a:buChar char="Ø"/>
            </a:pPr>
            <a:r>
              <a:rPr lang="es-ES" sz="2200" dirty="0" smtClean="0">
                <a:latin typeface="Arial Black" panose="020B0A04020102020204" pitchFamily="34" charset="0"/>
              </a:rPr>
              <a:t>NFPA; 1936 Herramientas de rescate.</a:t>
            </a:r>
          </a:p>
          <a:p>
            <a:pPr>
              <a:buFont typeface="Wingdings" panose="05000000000000000000" pitchFamily="2" charset="2"/>
              <a:buChar char="Ø"/>
            </a:pPr>
            <a:r>
              <a:rPr lang="es-ES" sz="2200" dirty="0" smtClean="0">
                <a:latin typeface="Arial Black" panose="020B0A04020102020204" pitchFamily="34" charset="0"/>
              </a:rPr>
              <a:t>Libro de técnicas de rescate vehicular Holmatro.</a:t>
            </a:r>
          </a:p>
          <a:p>
            <a:pPr>
              <a:buFont typeface="Wingdings" panose="05000000000000000000" pitchFamily="2" charset="2"/>
              <a:buChar char="Ø"/>
            </a:pPr>
            <a:r>
              <a:rPr lang="es-ES" sz="2200" dirty="0" smtClean="0">
                <a:latin typeface="Arial Black" panose="020B0A04020102020204" pitchFamily="34" charset="0"/>
              </a:rPr>
              <a:t>Manual Aprat. Bomberos de España.</a:t>
            </a:r>
          </a:p>
          <a:p>
            <a:pPr marL="64008" indent="0">
              <a:buNone/>
            </a:pPr>
            <a:r>
              <a:rPr lang="es-ES" dirty="0" smtClean="0">
                <a:solidFill>
                  <a:srgbClr val="FFFF00"/>
                </a:solidFill>
                <a:latin typeface="Arial Black" panose="020B0A04020102020204" pitchFamily="34" charset="0"/>
              </a:rPr>
              <a:t>Fuente de imágenes.</a:t>
            </a:r>
          </a:p>
          <a:p>
            <a:pPr>
              <a:buFont typeface="Wingdings" panose="05000000000000000000" pitchFamily="2" charset="2"/>
              <a:buChar char="Ø"/>
            </a:pPr>
            <a:r>
              <a:rPr lang="es-ES" sz="2200" dirty="0" smtClean="0">
                <a:latin typeface="Arial Black" panose="020B0A04020102020204" pitchFamily="34" charset="0"/>
              </a:rPr>
              <a:t>Googles.</a:t>
            </a:r>
          </a:p>
          <a:p>
            <a:pPr>
              <a:buFont typeface="Wingdings" panose="05000000000000000000" pitchFamily="2" charset="2"/>
              <a:buChar char="Ø"/>
            </a:pPr>
            <a:r>
              <a:rPr lang="es-ES" sz="2200" dirty="0" smtClean="0">
                <a:latin typeface="Arial Black" panose="020B0A04020102020204" pitchFamily="34" charset="0"/>
              </a:rPr>
              <a:t>Propias del autor de la clase.</a:t>
            </a:r>
          </a:p>
          <a:p>
            <a:pPr>
              <a:buFont typeface="Wingdings" panose="05000000000000000000" pitchFamily="2" charset="2"/>
              <a:buChar char="Ø"/>
            </a:pPr>
            <a:endParaRPr lang="es-ES" dirty="0" smtClean="0"/>
          </a:p>
          <a:p>
            <a:pPr>
              <a:buFont typeface="Wingdings" panose="05000000000000000000" pitchFamily="2" charset="2"/>
              <a:buChar char="Ø"/>
            </a:pPr>
            <a:endParaRPr lang="es-ES" dirty="0" smtClean="0"/>
          </a:p>
          <a:p>
            <a:pPr>
              <a:buFont typeface="Wingdings" panose="05000000000000000000" pitchFamily="2" charset="2"/>
              <a:buChar char="Ø"/>
            </a:pPr>
            <a:endParaRPr lang="es-AR" dirty="0" smtClean="0"/>
          </a:p>
          <a:p>
            <a:pPr>
              <a:buFont typeface="Wingdings" panose="05000000000000000000" pitchFamily="2" charset="2"/>
              <a:buChar char="Ø"/>
            </a:pPr>
            <a:endParaRPr lang="es-AR" dirty="0"/>
          </a:p>
        </p:txBody>
      </p:sp>
    </p:spTree>
    <p:extLst>
      <p:ext uri="{BB962C8B-B14F-4D97-AF65-F5344CB8AC3E}">
        <p14:creationId xmlns:p14="http://schemas.microsoft.com/office/powerpoint/2010/main" val="13795864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2052"/>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700808"/>
            <a:ext cx="8229600" cy="4754000"/>
          </a:xfrm>
        </p:spPr>
        <p:txBody>
          <a:bodyPr>
            <a:normAutofit lnSpcReduction="10000"/>
          </a:bodyPr>
          <a:lstStyle/>
          <a:p>
            <a:pPr marL="64008" lvl="0" indent="0">
              <a:buClr>
                <a:srgbClr val="838D9B"/>
              </a:buClr>
              <a:buNone/>
            </a:pPr>
            <a:r>
              <a:rPr lang="es-AR" b="1" dirty="0" smtClean="0">
                <a:solidFill>
                  <a:srgbClr val="FFFF00"/>
                </a:solidFill>
                <a:latin typeface="Aparajita" panose="020B0604020202020204" pitchFamily="34" charset="0"/>
                <a:cs typeface="Aparajita" panose="020B0604020202020204" pitchFamily="34" charset="0"/>
              </a:rPr>
              <a:t>Desinflado de neumáticos.</a:t>
            </a:r>
          </a:p>
          <a:p>
            <a:pPr lvl="0" algn="just">
              <a:buClr>
                <a:srgbClr val="838D9B"/>
              </a:buClr>
              <a:buFont typeface="Arial" panose="020B0604020202020204" pitchFamily="34" charset="0"/>
              <a:buChar char="•"/>
            </a:pPr>
            <a:r>
              <a:rPr lang="es-AR" dirty="0" smtClean="0">
                <a:latin typeface="Aparajita" panose="020B0604020202020204" pitchFamily="34" charset="0"/>
                <a:cs typeface="Aparajita" panose="020B0604020202020204" pitchFamily="34" charset="0"/>
              </a:rPr>
              <a:t>El desinflado de neumáticos debe ser controlado y solo en caso de ser necesario.</a:t>
            </a:r>
            <a:endParaRPr lang="es-AR" dirty="0" smtClean="0">
              <a:solidFill>
                <a:srgbClr val="FFFF00"/>
              </a:solidFill>
              <a:latin typeface="Aparajita" panose="020B0604020202020204" pitchFamily="34" charset="0"/>
              <a:cs typeface="Aparajita" panose="020B0604020202020204" pitchFamily="34" charset="0"/>
            </a:endParaRPr>
          </a:p>
          <a:p>
            <a:pPr marL="64008" lvl="0" indent="0">
              <a:buClr>
                <a:srgbClr val="838D9B"/>
              </a:buClr>
              <a:buNone/>
            </a:pPr>
            <a:r>
              <a:rPr lang="es-AR" dirty="0" smtClean="0">
                <a:solidFill>
                  <a:srgbClr val="FFFF00"/>
                </a:solidFill>
                <a:latin typeface="Aparajita" panose="020B0604020202020204" pitchFamily="34" charset="0"/>
                <a:cs typeface="Aparajita" panose="020B0604020202020204" pitchFamily="34" charset="0"/>
              </a:rPr>
              <a:t>Forzado </a:t>
            </a:r>
            <a:r>
              <a:rPr lang="es-AR" dirty="0">
                <a:solidFill>
                  <a:srgbClr val="FFFF00"/>
                </a:solidFill>
                <a:latin typeface="Aparajita" panose="020B0604020202020204" pitchFamily="34" charset="0"/>
                <a:cs typeface="Aparajita" panose="020B0604020202020204" pitchFamily="34" charset="0"/>
              </a:rPr>
              <a:t>de puertas con herramientas manuales.</a:t>
            </a:r>
          </a:p>
          <a:p>
            <a:pPr algn="just">
              <a:buFont typeface="Arial" panose="020B0604020202020204" pitchFamily="34" charset="0"/>
              <a:buChar char="•"/>
            </a:pPr>
            <a:r>
              <a:rPr lang="es-AR" dirty="0" smtClean="0">
                <a:latin typeface="Aparajita" panose="020B0604020202020204" pitchFamily="34" charset="0"/>
                <a:cs typeface="Aparajita" panose="020B0604020202020204" pitchFamily="34" charset="0"/>
              </a:rPr>
              <a:t>Cuando se requiere crear un espacio para que la herramienta hidráulica pueda colocarse en posición, utilizamos una herramienta manual.(Barreta, hacha, halligan, etc.).</a:t>
            </a:r>
          </a:p>
          <a:p>
            <a:pPr>
              <a:buFont typeface="Arial" panose="020B0604020202020204" pitchFamily="34" charset="0"/>
              <a:buChar char="•"/>
            </a:pPr>
            <a:endParaRPr lang="es-AR"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544705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2916" y="26296"/>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268760"/>
            <a:ext cx="8229600" cy="5186048"/>
          </a:xfrm>
        </p:spPr>
        <p:txBody>
          <a:bodyPr/>
          <a:lstStyle/>
          <a:p>
            <a:pPr marL="64008" lvl="0" indent="0">
              <a:buClr>
                <a:srgbClr val="838D9B"/>
              </a:buClr>
              <a:buNone/>
            </a:pPr>
            <a:r>
              <a:rPr lang="es-AR" sz="2400" b="1" dirty="0" smtClean="0">
                <a:solidFill>
                  <a:srgbClr val="FFFF00"/>
                </a:solidFill>
                <a:latin typeface="Aparajita" panose="020B0604020202020204" pitchFamily="34" charset="0"/>
                <a:cs typeface="Aparajita" panose="020B0604020202020204" pitchFamily="34" charset="0"/>
              </a:rPr>
              <a:t>Despánelar </a:t>
            </a:r>
            <a:r>
              <a:rPr lang="es-AR" sz="2400" b="1" dirty="0">
                <a:solidFill>
                  <a:srgbClr val="FFFF00"/>
                </a:solidFill>
                <a:latin typeface="Aparajita" panose="020B0604020202020204" pitchFamily="34" charset="0"/>
                <a:cs typeface="Aparajita" panose="020B0604020202020204" pitchFamily="34" charset="0"/>
              </a:rPr>
              <a:t>el vehículo.( </a:t>
            </a:r>
            <a:r>
              <a:rPr lang="es-AR" sz="2400" dirty="0">
                <a:solidFill>
                  <a:srgbClr val="FFFF00"/>
                </a:solidFill>
                <a:latin typeface="Aparajita" panose="020B0604020202020204" pitchFamily="34" charset="0"/>
                <a:cs typeface="Aparajita" panose="020B0604020202020204" pitchFamily="34" charset="0"/>
              </a:rPr>
              <a:t>retiro de plásticos del interior, antes de realizar un </a:t>
            </a:r>
            <a:r>
              <a:rPr lang="es-AR" sz="2400" dirty="0" smtClean="0">
                <a:solidFill>
                  <a:srgbClr val="FFFF00"/>
                </a:solidFill>
                <a:latin typeface="Aparajita" panose="020B0604020202020204" pitchFamily="34" charset="0"/>
                <a:cs typeface="Aparajita" panose="020B0604020202020204" pitchFamily="34" charset="0"/>
              </a:rPr>
              <a:t>corte).</a:t>
            </a:r>
          </a:p>
          <a:p>
            <a:pPr marL="64008" lvl="0" indent="0" algn="just">
              <a:buClr>
                <a:srgbClr val="838D9B"/>
              </a:buClr>
              <a:buNone/>
            </a:pPr>
            <a:r>
              <a:rPr lang="es-AR" sz="2400" dirty="0" smtClean="0">
                <a:latin typeface="Aparajita" panose="020B0604020202020204" pitchFamily="34" charset="0"/>
                <a:cs typeface="Aparajita" panose="020B0604020202020204" pitchFamily="34" charset="0"/>
              </a:rPr>
              <a:t>El retiro de los cobertores de plásticos es muy importante para la seguridad de operador. Esto deja al descubierto los sistemas de protección pasiva, evitando que se produzcan accidentes el cual perjudiquen a los intervinientes.</a:t>
            </a:r>
            <a:endParaRPr lang="es-AR" sz="2400" dirty="0">
              <a:latin typeface="Aparajita" panose="020B0604020202020204" pitchFamily="34" charset="0"/>
              <a:cs typeface="Aparajita" panose="020B0604020202020204" pitchFamily="34" charset="0"/>
            </a:endParaRPr>
          </a:p>
          <a:p>
            <a:pPr marL="64008" indent="0">
              <a:buNone/>
            </a:pPr>
            <a:endParaRPr lang="es-A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31" y="4509120"/>
            <a:ext cx="2848142" cy="210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4488919"/>
            <a:ext cx="2323496" cy="214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461943"/>
            <a:ext cx="21463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63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0153" y="250606"/>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p:txBody>
          <a:bodyPr>
            <a:normAutofit/>
          </a:bodyPr>
          <a:lstStyle/>
          <a:p>
            <a:pPr marL="64008" lvl="0" indent="0">
              <a:buClr>
                <a:srgbClr val="838D9B"/>
              </a:buClr>
              <a:buNone/>
            </a:pPr>
            <a:r>
              <a:rPr lang="es-AR" sz="2400" b="1" dirty="0">
                <a:solidFill>
                  <a:srgbClr val="FFFF00"/>
                </a:solidFill>
                <a:latin typeface="Aparajita" panose="020B0604020202020204" pitchFamily="34" charset="0"/>
                <a:cs typeface="Aparajita" panose="020B0604020202020204" pitchFamily="34" charset="0"/>
              </a:rPr>
              <a:t>Colocar cobertores en los cortes que realicemos</a:t>
            </a:r>
            <a:r>
              <a:rPr lang="es-AR" sz="2400" b="1" dirty="0" smtClean="0">
                <a:solidFill>
                  <a:srgbClr val="FFFF00"/>
                </a:solidFill>
                <a:latin typeface="Aparajita" panose="020B0604020202020204" pitchFamily="34" charset="0"/>
                <a:cs typeface="Aparajita" panose="020B0604020202020204" pitchFamily="34" charset="0"/>
              </a:rPr>
              <a:t>.</a:t>
            </a:r>
          </a:p>
          <a:p>
            <a:pPr algn="just">
              <a:buClr>
                <a:srgbClr val="838D9B"/>
              </a:buClr>
              <a:buFont typeface="Arial" panose="020B0604020202020204" pitchFamily="34" charset="0"/>
              <a:buChar char="•"/>
            </a:pPr>
            <a:r>
              <a:rPr lang="es-AR" sz="2400" dirty="0" smtClean="0">
                <a:latin typeface="Aparajita" panose="020B0604020202020204" pitchFamily="34" charset="0"/>
                <a:cs typeface="Aparajita" panose="020B0604020202020204" pitchFamily="34" charset="0"/>
              </a:rPr>
              <a:t>Todos los cortes dejan metales con puntas o afilados que pueden causar lesiones a los rescatistas, es por este motivo que vamos a colocar protectores para evitar inconvenientes.</a:t>
            </a:r>
            <a:endParaRPr lang="es-AR" sz="2400" dirty="0">
              <a:latin typeface="Aparajita" panose="020B0604020202020204" pitchFamily="34" charset="0"/>
              <a:cs typeface="Aparajita" panose="020B0604020202020204" pitchFamily="34" charset="0"/>
            </a:endParaRPr>
          </a:p>
        </p:txBody>
      </p:sp>
      <p:pic>
        <p:nvPicPr>
          <p:cNvPr id="6147" name="Picture 3" descr="C:\Users\Silvana\Desktop\BOMBERO\images (45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195" y="4060047"/>
            <a:ext cx="3874061" cy="216159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1043608" y="4060047"/>
            <a:ext cx="2880320" cy="2161591"/>
          </a:xfrm>
          <a:prstGeom prst="rect">
            <a:avLst/>
          </a:prstGeom>
        </p:spPr>
      </p:pic>
    </p:spTree>
    <p:extLst>
      <p:ext uri="{BB962C8B-B14F-4D97-AF65-F5344CB8AC3E}">
        <p14:creationId xmlns:p14="http://schemas.microsoft.com/office/powerpoint/2010/main" val="19249851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60648"/>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882808"/>
            <a:ext cx="8229600" cy="3634424"/>
          </a:xfrm>
        </p:spPr>
        <p:txBody>
          <a:bodyPr>
            <a:normAutofit lnSpcReduction="10000"/>
          </a:bodyPr>
          <a:lstStyle/>
          <a:p>
            <a:pPr marL="64008" lvl="0" indent="0">
              <a:buClr>
                <a:srgbClr val="838D9B"/>
              </a:buClr>
              <a:buNone/>
            </a:pPr>
            <a:r>
              <a:rPr lang="es-AR" sz="2800" b="1" dirty="0">
                <a:solidFill>
                  <a:srgbClr val="FFFF00"/>
                </a:solidFill>
                <a:latin typeface="Aparajita" panose="020B0604020202020204" pitchFamily="34" charset="0"/>
                <a:cs typeface="Aparajita" panose="020B0604020202020204" pitchFamily="34" charset="0"/>
              </a:rPr>
              <a:t>Disponer de un lugar para el material retirado del vehículo</a:t>
            </a:r>
            <a:r>
              <a:rPr lang="es-AR" sz="2800" b="1" dirty="0" smtClean="0">
                <a:solidFill>
                  <a:srgbClr val="FFFF00"/>
                </a:solidFill>
                <a:latin typeface="Aparajita" panose="020B0604020202020204" pitchFamily="34" charset="0"/>
                <a:cs typeface="Aparajita" panose="020B0604020202020204" pitchFamily="34" charset="0"/>
              </a:rPr>
              <a:t>.</a:t>
            </a:r>
          </a:p>
          <a:p>
            <a:pPr marL="64008" lvl="0" indent="0">
              <a:buClr>
                <a:srgbClr val="838D9B"/>
              </a:buClr>
              <a:buNone/>
            </a:pPr>
            <a:endParaRPr lang="es-AR" sz="2800" b="1" dirty="0">
              <a:solidFill>
                <a:srgbClr val="FFFF00"/>
              </a:solidFill>
              <a:latin typeface="Aparajita" panose="020B0604020202020204" pitchFamily="34" charset="0"/>
              <a:cs typeface="Aparajita" panose="020B0604020202020204" pitchFamily="34" charset="0"/>
            </a:endParaRPr>
          </a:p>
          <a:p>
            <a:pPr marL="64008" indent="0" algn="just">
              <a:buNone/>
            </a:pPr>
            <a:r>
              <a:rPr lang="es-AR" dirty="0" smtClean="0">
                <a:latin typeface="Aparajita" panose="020B0604020202020204" pitchFamily="34" charset="0"/>
                <a:cs typeface="Aparajita" panose="020B0604020202020204" pitchFamily="34" charset="0"/>
              </a:rPr>
              <a:t>Cuando realizamos maniobras de excarcelación, el material que se retiro del vehículo debe ser ubicado en un lugar donde no interfiera con las maniobras de rescate. preferentemente en la zona fría.</a:t>
            </a:r>
            <a:endParaRPr lang="es-AR"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2367635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88640"/>
            <a:ext cx="8229600" cy="1399032"/>
          </a:xfrm>
        </p:spPr>
        <p:txBody>
          <a:bodyPr>
            <a:normAutofit/>
          </a:bodyPr>
          <a:lstStyle/>
          <a:p>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67544" y="1772816"/>
            <a:ext cx="8229600" cy="4652972"/>
          </a:xfrm>
        </p:spPr>
        <p:txBody>
          <a:bodyPr/>
          <a:lstStyle/>
          <a:p>
            <a:pPr marL="64008" indent="0">
              <a:buNone/>
            </a:pPr>
            <a:r>
              <a:rPr lang="es-AR" b="1" dirty="0" smtClean="0">
                <a:solidFill>
                  <a:srgbClr val="FFFF00"/>
                </a:solidFill>
                <a:latin typeface="Aparajita" panose="020B0604020202020204" pitchFamily="34" charset="0"/>
                <a:cs typeface="Aparajita" panose="020B0604020202020204" pitchFamily="34" charset="0"/>
              </a:rPr>
              <a:t>Crear un acceso entre el poste B y la puerta para luego poder expandir</a:t>
            </a:r>
            <a:endParaRPr lang="es-AR" b="1" dirty="0">
              <a:solidFill>
                <a:srgbClr val="FFFF00"/>
              </a:solidFill>
              <a:latin typeface="Aparajita" panose="020B0604020202020204" pitchFamily="34" charset="0"/>
              <a:cs typeface="Aparajita" panose="020B0604020202020204" pitchFamily="34" charset="0"/>
            </a:endParaRPr>
          </a:p>
        </p:txBody>
      </p:sp>
      <p:pic>
        <p:nvPicPr>
          <p:cNvPr id="4" name="Picture 2"/>
          <p:cNvPicPr>
            <a:picLocks noChangeAspect="1" noChangeArrowheads="1"/>
          </p:cNvPicPr>
          <p:nvPr/>
        </p:nvPicPr>
        <p:blipFill>
          <a:blip r:embed="rId2" cstate="print"/>
          <a:srcRect l="12546" t="28685" r="12835"/>
          <a:stretch>
            <a:fillRect/>
          </a:stretch>
        </p:blipFill>
        <p:spPr bwMode="auto">
          <a:xfrm>
            <a:off x="726023" y="3352309"/>
            <a:ext cx="3456384" cy="2144891"/>
          </a:xfrm>
          <a:prstGeom prst="rect">
            <a:avLst/>
          </a:prstGeom>
          <a:noFill/>
          <a:ln w="9525">
            <a:solidFill>
              <a:srgbClr val="7A7A7A"/>
            </a:solidFill>
            <a:miter lim="800000"/>
            <a:headEnd/>
            <a:tailEnd/>
          </a:ln>
          <a:effectLst/>
        </p:spPr>
      </p:pic>
      <p:pic>
        <p:nvPicPr>
          <p:cNvPr id="5" name="Picture 5"/>
          <p:cNvPicPr>
            <a:picLocks noChangeAspect="1" noChangeArrowheads="1"/>
          </p:cNvPicPr>
          <p:nvPr/>
        </p:nvPicPr>
        <p:blipFill>
          <a:blip r:embed="rId3" cstate="print"/>
          <a:srcRect l="12985" t="7055" r="12388" b="13190"/>
          <a:stretch>
            <a:fillRect/>
          </a:stretch>
        </p:blipFill>
        <p:spPr bwMode="auto">
          <a:xfrm>
            <a:off x="4932040" y="3352309"/>
            <a:ext cx="3456384" cy="2138907"/>
          </a:xfrm>
          <a:prstGeom prst="rect">
            <a:avLst/>
          </a:prstGeom>
          <a:noFill/>
          <a:ln w="9525">
            <a:solidFill>
              <a:srgbClr val="7A7A7A"/>
            </a:solidFill>
            <a:miter lim="800000"/>
            <a:headEnd/>
            <a:tailEnd/>
          </a:ln>
          <a:effectLst/>
        </p:spPr>
      </p:pic>
    </p:spTree>
    <p:extLst>
      <p:ext uri="{BB962C8B-B14F-4D97-AF65-F5344CB8AC3E}">
        <p14:creationId xmlns:p14="http://schemas.microsoft.com/office/powerpoint/2010/main" val="4171539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9069" y="141322"/>
            <a:ext cx="8229600" cy="1399032"/>
          </a:xfrm>
        </p:spPr>
        <p:txBody>
          <a:bodyPr>
            <a:normAutofit/>
          </a:bodyPr>
          <a:lstStyle/>
          <a:p>
            <a:r>
              <a:rPr lang="es-AR" sz="4400" b="1" dirty="0">
                <a:ln w="6350">
                  <a:solidFill>
                    <a:srgbClr val="838D9B">
                      <a:shade val="43000"/>
                    </a:srgbClr>
                  </a:solidFill>
                </a:ln>
                <a:solidFill>
                  <a:srgbClr val="FF0000"/>
                </a:solidFill>
                <a:latin typeface="Aparajita" panose="020B0604020202020204" pitchFamily="34" charset="0"/>
                <a:cs typeface="Aparajita" panose="020B0604020202020204" pitchFamily="34" charset="0"/>
              </a:rPr>
              <a:t>Método del rescate vehicular</a:t>
            </a:r>
            <a:endParaRPr lang="es-AR" sz="7200" dirty="0">
              <a:solidFill>
                <a:srgbClr val="FF0000"/>
              </a:solidFill>
              <a:latin typeface="Aparajita" panose="020B0604020202020204" pitchFamily="34" charset="0"/>
              <a:cs typeface="Aparajita" panose="020B0604020202020204" pitchFamily="34" charset="0"/>
            </a:endParaRPr>
          </a:p>
        </p:txBody>
      </p:sp>
      <p:sp>
        <p:nvSpPr>
          <p:cNvPr id="3" name="2 Marcador de contenido"/>
          <p:cNvSpPr>
            <a:spLocks noGrp="1"/>
          </p:cNvSpPr>
          <p:nvPr>
            <p:ph idx="1"/>
          </p:nvPr>
        </p:nvSpPr>
        <p:spPr>
          <a:xfrm>
            <a:off x="457200" y="1340768"/>
            <a:ext cx="8229600" cy="5114040"/>
          </a:xfrm>
        </p:spPr>
        <p:txBody>
          <a:bodyPr>
            <a:normAutofit/>
          </a:bodyPr>
          <a:lstStyle/>
          <a:p>
            <a:pPr marL="64008" indent="0">
              <a:buNone/>
            </a:pPr>
            <a:r>
              <a:rPr lang="es-AR" sz="4000" b="1" dirty="0" smtClean="0">
                <a:solidFill>
                  <a:srgbClr val="FFFF00"/>
                </a:solidFill>
                <a:latin typeface="Aparajita" panose="020B0604020202020204" pitchFamily="34" charset="0"/>
                <a:cs typeface="Aparajita" panose="020B0604020202020204" pitchFamily="34" charset="0"/>
              </a:rPr>
              <a:t>Bolado del lateral completo:</a:t>
            </a:r>
            <a:endParaRPr lang="es-AR" sz="4000" b="1" dirty="0">
              <a:solidFill>
                <a:srgbClr val="FFFF00"/>
              </a:solidFill>
              <a:latin typeface="Aparajita" panose="020B0604020202020204" pitchFamily="34" charset="0"/>
              <a:cs typeface="Aparajita" panose="020B0604020202020204" pitchFamily="34" charset="0"/>
            </a:endParaRPr>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rcRect l="763" t="21374" r="16964" b="4326"/>
          <a:stretch>
            <a:fillRect/>
          </a:stretch>
        </p:blipFill>
        <p:spPr bwMode="auto">
          <a:xfrm>
            <a:off x="683568" y="2348880"/>
            <a:ext cx="4030301" cy="1440160"/>
          </a:xfrm>
          <a:prstGeom prst="rect">
            <a:avLst/>
          </a:prstGeom>
          <a:solidFill>
            <a:sysClr val="window" lastClr="FFFFFF"/>
          </a:solidFill>
          <a:ln w="9525">
            <a:noFill/>
            <a:miter lim="800000"/>
            <a:headEnd/>
            <a:tailEnd/>
          </a:ln>
          <a:effectLst/>
        </p:spPr>
      </p:pic>
      <p:sp>
        <p:nvSpPr>
          <p:cNvPr id="5" name="4 Rectángulo"/>
          <p:cNvSpPr/>
          <p:nvPr/>
        </p:nvSpPr>
        <p:spPr>
          <a:xfrm>
            <a:off x="683568" y="3818221"/>
            <a:ext cx="4030301" cy="892552"/>
          </a:xfrm>
          <a:prstGeom prst="rect">
            <a:avLst/>
          </a:prstGeom>
        </p:spPr>
        <p:txBody>
          <a:bodyPr wrap="square">
            <a:spAutoFit/>
          </a:bodyPr>
          <a:lstStyle/>
          <a:p>
            <a:pPr algn="just"/>
            <a:r>
              <a:rPr lang="es-AR" sz="1600" b="1" dirty="0" smtClean="0">
                <a:latin typeface="Aparajita" panose="020B0604020202020204" pitchFamily="34" charset="0"/>
                <a:cs typeface="Aparajita" panose="020B0604020202020204" pitchFamily="34" charset="0"/>
              </a:rPr>
              <a:t>1</a:t>
            </a:r>
            <a:r>
              <a:rPr lang="es-AR" sz="1600" dirty="0" smtClean="0">
                <a:latin typeface="Aparajita" panose="020B0604020202020204" pitchFamily="34" charset="0"/>
                <a:cs typeface="Aparajita" panose="020B0604020202020204" pitchFamily="34" charset="0"/>
              </a:rPr>
              <a:t>-Se debe abrir la puerta trasera, seguidamente se cortara la base del poste B lo más profundamente posible</a:t>
            </a:r>
            <a:r>
              <a:rPr lang="es-AR" sz="2000" dirty="0" smtClean="0">
                <a:latin typeface="Aparajita" panose="020B0604020202020204" pitchFamily="34" charset="0"/>
                <a:cs typeface="Aparajita" panose="020B0604020202020204" pitchFamily="34" charset="0"/>
              </a:rPr>
              <a:t>.</a:t>
            </a:r>
            <a:endParaRPr lang="es-AR" sz="2000" dirty="0">
              <a:latin typeface="Aparajita" panose="020B0604020202020204" pitchFamily="34" charset="0"/>
              <a:cs typeface="Aparajita" panose="020B0604020202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189" y="4852838"/>
            <a:ext cx="4032680" cy="1872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2357413"/>
            <a:ext cx="3796031" cy="204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1862" y="4631161"/>
            <a:ext cx="3796031" cy="208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58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sz="5400" dirty="0">
                <a:ln w="6350">
                  <a:solidFill>
                    <a:srgbClr val="838D9B">
                      <a:shade val="43000"/>
                    </a:srgbClr>
                  </a:solidFill>
                </a:ln>
                <a:solidFill>
                  <a:srgbClr val="FF0000"/>
                </a:solidFill>
                <a:latin typeface="Aparajita" panose="020B0604020202020204" pitchFamily="34" charset="0"/>
                <a:cs typeface="Aparajita" panose="020B0604020202020204" pitchFamily="34" charset="0"/>
              </a:rPr>
              <a:t>Técnicas de Extricación</a:t>
            </a:r>
            <a:endParaRPr lang="es-AR" sz="5400" dirty="0"/>
          </a:p>
        </p:txBody>
      </p:sp>
      <p:sp>
        <p:nvSpPr>
          <p:cNvPr id="3" name="2 Marcador de contenido"/>
          <p:cNvSpPr>
            <a:spLocks noGrp="1"/>
          </p:cNvSpPr>
          <p:nvPr>
            <p:ph idx="1"/>
          </p:nvPr>
        </p:nvSpPr>
        <p:spPr>
          <a:xfrm>
            <a:off x="457200" y="1556792"/>
            <a:ext cx="8229600" cy="5112568"/>
          </a:xfrm>
        </p:spPr>
        <p:txBody>
          <a:bodyPr>
            <a:normAutofit/>
          </a:bodyPr>
          <a:lstStyle/>
          <a:p>
            <a:pPr marL="64008" indent="0">
              <a:buNone/>
            </a:pPr>
            <a:r>
              <a:rPr lang="es-AR" sz="3200" b="1" dirty="0">
                <a:solidFill>
                  <a:srgbClr val="FFFF00"/>
                </a:solidFill>
                <a:latin typeface="Aparajita" panose="020B0604020202020204" pitchFamily="34" charset="0"/>
                <a:ea typeface="+mj-ea"/>
                <a:cs typeface="Aparajita" panose="020B0604020202020204" pitchFamily="34" charset="0"/>
              </a:rPr>
              <a:t>Plegado de techo hacia </a:t>
            </a:r>
            <a:r>
              <a:rPr lang="es-AR" sz="3200" b="1" dirty="0" smtClean="0">
                <a:solidFill>
                  <a:srgbClr val="FFFF00"/>
                </a:solidFill>
                <a:latin typeface="Aparajita" panose="020B0604020202020204" pitchFamily="34" charset="0"/>
                <a:ea typeface="+mj-ea"/>
                <a:cs typeface="Aparajita" panose="020B0604020202020204" pitchFamily="34" charset="0"/>
              </a:rPr>
              <a:t>abajo en vehículos lateralizados.</a:t>
            </a:r>
            <a:endParaRPr lang="es-AR" sz="3200" b="1" dirty="0">
              <a:latin typeface="Aparajita" panose="020B0604020202020204" pitchFamily="34" charset="0"/>
              <a:cs typeface="Aparajita" panose="020B0604020202020204" pitchFamily="34" charset="0"/>
            </a:endParaRPr>
          </a:p>
        </p:txBody>
      </p:sp>
      <p:pic>
        <p:nvPicPr>
          <p:cNvPr id="4" name="3 Marcador de contenido" descr="bb.JPG"/>
          <p:cNvPicPr>
            <a:picLocks noChangeAspect="1"/>
          </p:cNvPicPr>
          <p:nvPr/>
        </p:nvPicPr>
        <p:blipFill>
          <a:blip r:embed="rId2" cstate="print"/>
          <a:srcRect l="3333" t="3520" r="6667"/>
          <a:stretch>
            <a:fillRect/>
          </a:stretch>
        </p:blipFill>
        <p:spPr>
          <a:xfrm>
            <a:off x="650896" y="2564904"/>
            <a:ext cx="3971515" cy="2333168"/>
          </a:xfrm>
          <a:prstGeom prst="rect">
            <a:avLst/>
          </a:prstGeom>
          <a:solidFill>
            <a:srgbClr val="000000"/>
          </a:solidFill>
        </p:spPr>
      </p:pic>
      <p:sp>
        <p:nvSpPr>
          <p:cNvPr id="5" name="4 Rectángulo"/>
          <p:cNvSpPr/>
          <p:nvPr/>
        </p:nvSpPr>
        <p:spPr>
          <a:xfrm>
            <a:off x="591210" y="4879458"/>
            <a:ext cx="3980790" cy="1323439"/>
          </a:xfrm>
          <a:prstGeom prst="rect">
            <a:avLst/>
          </a:prstGeom>
        </p:spPr>
        <p:txBody>
          <a:bodyPr wrap="square">
            <a:spAutoFit/>
          </a:bodyPr>
          <a:lstStyle/>
          <a:p>
            <a:pPr lvl="0" algn="just"/>
            <a:r>
              <a:rPr lang="es-AR" sz="2000" b="1" dirty="0">
                <a:latin typeface="Aparajita" panose="020B0604020202020204" pitchFamily="34" charset="0"/>
                <a:cs typeface="Aparajita" panose="020B0604020202020204" pitchFamily="34" charset="0"/>
              </a:rPr>
              <a:t>1. </a:t>
            </a:r>
            <a:r>
              <a:rPr lang="es-AR" sz="2000" dirty="0">
                <a:latin typeface="Aparajita" panose="020B0604020202020204" pitchFamily="34" charset="0"/>
                <a:cs typeface="Aparajita" panose="020B0604020202020204" pitchFamily="34" charset="0"/>
              </a:rPr>
              <a:t>Realizar los cortes tal como se muestra en la figura, recuerde que el vehículo debe estar bien estabilizado.</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564904"/>
            <a:ext cx="4096284" cy="233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110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sz="4400" b="1" dirty="0">
                <a:ln w="6350">
                  <a:solidFill>
                    <a:srgbClr val="838D9B">
                      <a:shade val="43000"/>
                    </a:srgbClr>
                  </a:solidFill>
                </a:ln>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556792"/>
            <a:ext cx="8229600" cy="5184576"/>
          </a:xfrm>
        </p:spPr>
        <p:txBody>
          <a:bodyPr>
            <a:normAutofit fontScale="92500" lnSpcReduction="10000"/>
          </a:bodyPr>
          <a:lstStyle/>
          <a:p>
            <a:pPr marL="64008" lvl="0" indent="0" algn="ctr">
              <a:buClr>
                <a:srgbClr val="838D9B"/>
              </a:buClr>
              <a:buNone/>
            </a:pPr>
            <a:r>
              <a:rPr lang="es-AR" sz="4000" b="1" dirty="0">
                <a:solidFill>
                  <a:srgbClr val="FFFF00"/>
                </a:solidFill>
                <a:latin typeface="Arial Black" panose="020B0A04020102020204" pitchFamily="34" charset="0"/>
                <a:cs typeface="Aparajita" panose="020B0604020202020204" pitchFamily="34" charset="0"/>
              </a:rPr>
              <a:t>Extracción de la victima</a:t>
            </a:r>
            <a:r>
              <a:rPr lang="es-AR" sz="4000" b="1" dirty="0" smtClean="0">
                <a:solidFill>
                  <a:srgbClr val="FFFF00"/>
                </a:solidFill>
                <a:latin typeface="Arial Black" panose="020B0A04020102020204" pitchFamily="34" charset="0"/>
                <a:cs typeface="Aparajita" panose="020B0604020202020204" pitchFamily="34" charset="0"/>
              </a:rPr>
              <a:t>.</a:t>
            </a:r>
            <a:r>
              <a:rPr lang="es-AR" sz="2200" dirty="0">
                <a:solidFill>
                  <a:prstClr val="black">
                    <a:lumMod val="75000"/>
                    <a:lumOff val="25000"/>
                  </a:prstClr>
                </a:solidFill>
                <a:latin typeface="Arial Black" panose="020B0A04020102020204" pitchFamily="34" charset="0"/>
              </a:rPr>
              <a:t> </a:t>
            </a:r>
            <a:endParaRPr lang="es-AR" sz="2200" dirty="0" smtClean="0">
              <a:solidFill>
                <a:prstClr val="black">
                  <a:lumMod val="75000"/>
                  <a:lumOff val="25000"/>
                </a:prstClr>
              </a:solidFill>
              <a:latin typeface="Arial Black" panose="020B0A04020102020204" pitchFamily="34" charset="0"/>
            </a:endParaRPr>
          </a:p>
          <a:p>
            <a:pPr lvl="0">
              <a:buClr>
                <a:srgbClr val="838D9B"/>
              </a:buClr>
              <a:buFont typeface="Arial" panose="020B0604020202020204" pitchFamily="34" charset="0"/>
              <a:buChar char="•"/>
            </a:pPr>
            <a:r>
              <a:rPr lang="es-AR" sz="2600" dirty="0" smtClean="0">
                <a:latin typeface="Arial Black" panose="020B0A04020102020204" pitchFamily="34" charset="0"/>
                <a:cs typeface="Aparajita" panose="020B0604020202020204" pitchFamily="34" charset="0"/>
              </a:rPr>
              <a:t>Una </a:t>
            </a:r>
            <a:r>
              <a:rPr lang="es-AR" sz="2600" dirty="0">
                <a:latin typeface="Arial Black" panose="020B0A04020102020204" pitchFamily="34" charset="0"/>
                <a:cs typeface="Aparajita" panose="020B0604020202020204" pitchFamily="34" charset="0"/>
              </a:rPr>
              <a:t>vez  realizadas la maniobras de </a:t>
            </a:r>
            <a:r>
              <a:rPr lang="es-AR" sz="2600" dirty="0" smtClean="0">
                <a:latin typeface="Arial Black" panose="020B0A04020102020204" pitchFamily="34" charset="0"/>
                <a:cs typeface="Aparajita" panose="020B0604020202020204" pitchFamily="34" charset="0"/>
              </a:rPr>
              <a:t>Extricación </a:t>
            </a:r>
            <a:r>
              <a:rPr lang="es-AR" sz="2600" dirty="0">
                <a:latin typeface="Arial Black" panose="020B0A04020102020204" pitchFamily="34" charset="0"/>
                <a:cs typeface="Aparajita" panose="020B0604020202020204" pitchFamily="34" charset="0"/>
              </a:rPr>
              <a:t>, se deberá retirar al paciente que ya a sido inmovilizado</a:t>
            </a:r>
            <a:r>
              <a:rPr lang="es-AR" sz="2600" dirty="0" smtClean="0">
                <a:latin typeface="Arial Black" panose="020B0A04020102020204" pitchFamily="34" charset="0"/>
                <a:cs typeface="Aparajita" panose="020B0604020202020204" pitchFamily="34" charset="0"/>
              </a:rPr>
              <a:t>.</a:t>
            </a:r>
            <a:endParaRPr lang="es-AR" sz="2600" b="1" dirty="0">
              <a:latin typeface="Arial Black" panose="020B0A04020102020204" pitchFamily="34" charset="0"/>
              <a:cs typeface="Aparajita" panose="020B0604020202020204" pitchFamily="34" charset="0"/>
            </a:endParaRPr>
          </a:p>
          <a:p>
            <a:pPr lvl="0">
              <a:buClr>
                <a:srgbClr val="838D9B"/>
              </a:buClr>
              <a:buFont typeface="Arial" panose="020B0604020202020204" pitchFamily="34" charset="0"/>
              <a:buChar char="•"/>
            </a:pPr>
            <a:r>
              <a:rPr lang="es-AR" sz="2600" dirty="0" smtClean="0">
                <a:latin typeface="Arial Black" panose="020B0A04020102020204" pitchFamily="34" charset="0"/>
                <a:cs typeface="Aparajita" panose="020B0604020202020204" pitchFamily="34" charset="0"/>
              </a:rPr>
              <a:t>La extracción de la victima es uno de los pasos mas delicados en el rescate. Se requiere de mucho manejo de la tabla espinal y conocimiento de estabilización de la paciente.</a:t>
            </a:r>
          </a:p>
          <a:p>
            <a:pPr lvl="0">
              <a:buClr>
                <a:srgbClr val="838D9B"/>
              </a:buClr>
              <a:buFont typeface="Arial" panose="020B0604020202020204" pitchFamily="34" charset="0"/>
              <a:buChar char="•"/>
            </a:pPr>
            <a:r>
              <a:rPr lang="es-AR" sz="2600" dirty="0" smtClean="0">
                <a:latin typeface="Arial Black" panose="020B0A04020102020204" pitchFamily="34" charset="0"/>
                <a:cs typeface="Aparajita" panose="020B0604020202020204" pitchFamily="34" charset="0"/>
              </a:rPr>
              <a:t>no </a:t>
            </a:r>
            <a:r>
              <a:rPr lang="es-AR" sz="2600" dirty="0">
                <a:latin typeface="Arial Black" panose="020B0A04020102020204" pitchFamily="34" charset="0"/>
                <a:cs typeface="Aparajita" panose="020B0604020202020204" pitchFamily="34" charset="0"/>
              </a:rPr>
              <a:t>siempre el camino más corto es el mas conveniente. Recuerde </a:t>
            </a:r>
            <a:r>
              <a:rPr lang="es-AR" sz="2600" dirty="0" smtClean="0">
                <a:latin typeface="Arial Black" panose="020B0A04020102020204" pitchFamily="34" charset="0"/>
                <a:cs typeface="Aparajita" panose="020B0604020202020204" pitchFamily="34" charset="0"/>
              </a:rPr>
              <a:t>no se </a:t>
            </a:r>
            <a:r>
              <a:rPr lang="es-AR" sz="2600" dirty="0">
                <a:latin typeface="Arial Black" panose="020B0A04020102020204" pitchFamily="34" charset="0"/>
                <a:cs typeface="Aparajita" panose="020B0604020202020204" pitchFamily="34" charset="0"/>
              </a:rPr>
              <a:t>trata de nuestra comodidad, sino de la seguridad de la persona afectada.</a:t>
            </a:r>
          </a:p>
          <a:p>
            <a:pPr marL="64008" lvl="0" indent="0" algn="just">
              <a:buClr>
                <a:srgbClr val="838D9B"/>
              </a:buClr>
              <a:buNone/>
            </a:pPr>
            <a:endParaRPr lang="es-AR" sz="2800" dirty="0" smtClean="0">
              <a:solidFill>
                <a:srgbClr val="FFFF00"/>
              </a:solidFill>
              <a:latin typeface="Aparajita" panose="020B0604020202020204" pitchFamily="34" charset="0"/>
              <a:cs typeface="Aparajita" panose="020B0604020202020204" pitchFamily="34" charset="0"/>
            </a:endParaRPr>
          </a:p>
          <a:p>
            <a:pPr marL="64008" lvl="0" indent="0" algn="just">
              <a:buClr>
                <a:srgbClr val="838D9B"/>
              </a:buClr>
              <a:buNone/>
            </a:pPr>
            <a:endParaRPr lang="es-AR" sz="2800" dirty="0">
              <a:solidFill>
                <a:srgbClr val="FFFF00"/>
              </a:solidFill>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26482784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sz="4400" b="1" dirty="0">
                <a:ln w="6350">
                  <a:solidFill>
                    <a:srgbClr val="838D9B">
                      <a:shade val="43000"/>
                    </a:srgbClr>
                  </a:solidFill>
                </a:ln>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628800"/>
            <a:ext cx="8229600" cy="4968552"/>
          </a:xfrm>
        </p:spPr>
        <p:txBody>
          <a:bodyPr/>
          <a:lstStyle/>
          <a:p>
            <a:pPr marL="0" lvl="0" indent="0" algn="ctr" fontAlgn="base">
              <a:spcBef>
                <a:spcPct val="0"/>
              </a:spcBef>
              <a:spcAft>
                <a:spcPct val="0"/>
              </a:spcAft>
              <a:buClrTx/>
              <a:buSzTx/>
              <a:buNone/>
            </a:pPr>
            <a:r>
              <a:rPr lang="es-AR" sz="4000" b="1" dirty="0">
                <a:solidFill>
                  <a:srgbClr val="FFFF00"/>
                </a:solidFill>
                <a:latin typeface="Aparajita" panose="020B0604020202020204" pitchFamily="34" charset="0"/>
                <a:cs typeface="Aparajita" panose="020B0604020202020204" pitchFamily="34" charset="0"/>
              </a:rPr>
              <a:t>Extracción de la victima</a:t>
            </a:r>
            <a:r>
              <a:rPr lang="es-AR" sz="4000" b="1" dirty="0" smtClean="0">
                <a:solidFill>
                  <a:srgbClr val="FFFF00"/>
                </a:solidFill>
                <a:latin typeface="Aparajita" panose="020B0604020202020204" pitchFamily="34" charset="0"/>
                <a:cs typeface="Aparajita" panose="020B0604020202020204" pitchFamily="34" charset="0"/>
              </a:rPr>
              <a:t>.</a:t>
            </a:r>
            <a:r>
              <a:rPr lang="es-AR" sz="2400" b="1" dirty="0">
                <a:solidFill>
                  <a:srgbClr val="0070C0"/>
                </a:solidFill>
                <a:latin typeface="Verdana" pitchFamily="34" charset="0"/>
              </a:rPr>
              <a:t> </a:t>
            </a:r>
            <a:endParaRPr lang="es-AR" sz="2400" b="1" dirty="0" smtClean="0">
              <a:solidFill>
                <a:srgbClr val="0070C0"/>
              </a:solidFill>
              <a:latin typeface="Verdana" pitchFamily="34" charset="0"/>
            </a:endParaRPr>
          </a:p>
          <a:p>
            <a:pPr marL="0" lvl="0" indent="0" fontAlgn="base">
              <a:spcBef>
                <a:spcPct val="0"/>
              </a:spcBef>
              <a:spcAft>
                <a:spcPct val="0"/>
              </a:spcAft>
              <a:buClrTx/>
              <a:buSzTx/>
              <a:buNone/>
            </a:pPr>
            <a:r>
              <a:rPr lang="es-AR" sz="3200" b="1" dirty="0" smtClean="0">
                <a:latin typeface="Aparajita" panose="020B0604020202020204" pitchFamily="34" charset="0"/>
                <a:cs typeface="Aparajita" panose="020B0604020202020204" pitchFamily="34" charset="0"/>
              </a:rPr>
              <a:t>Opciones </a:t>
            </a:r>
            <a:r>
              <a:rPr lang="es-AR" sz="3200" b="1" dirty="0">
                <a:latin typeface="Aparajita" panose="020B0604020202020204" pitchFamily="34" charset="0"/>
                <a:cs typeface="Aparajita" panose="020B0604020202020204" pitchFamily="34" charset="0"/>
              </a:rPr>
              <a:t>en orden para retirar al conductor</a:t>
            </a:r>
            <a:endParaRPr lang="es-AR" sz="3200" dirty="0">
              <a:latin typeface="Aparajita" panose="020B0604020202020204" pitchFamily="34" charset="0"/>
              <a:cs typeface="Aparajita" panose="020B0604020202020204" pitchFamily="34" charset="0"/>
            </a:endParaRPr>
          </a:p>
          <a:p>
            <a:pPr marL="64008" indent="0">
              <a:buNone/>
            </a:pPr>
            <a:endParaRPr lang="es-AR" dirty="0"/>
          </a:p>
        </p:txBody>
      </p:sp>
      <p:pic>
        <p:nvPicPr>
          <p:cNvPr id="4" name="Picture 2"/>
          <p:cNvPicPr>
            <a:picLocks noChangeAspect="1" noChangeArrowheads="1"/>
          </p:cNvPicPr>
          <p:nvPr/>
        </p:nvPicPr>
        <p:blipFill>
          <a:blip r:embed="rId2" cstate="print">
            <a:grayscl/>
          </a:blip>
          <a:srcRect r="1124"/>
          <a:stretch>
            <a:fillRect/>
          </a:stretch>
        </p:blipFill>
        <p:spPr bwMode="auto">
          <a:xfrm>
            <a:off x="2627784" y="3789040"/>
            <a:ext cx="4648944" cy="2172931"/>
          </a:xfrm>
          <a:prstGeom prst="rect">
            <a:avLst/>
          </a:prstGeom>
          <a:noFill/>
          <a:ln w="9525">
            <a:noFill/>
            <a:miter lim="800000"/>
            <a:headEnd/>
            <a:tailEnd/>
          </a:ln>
          <a:effectLst/>
        </p:spPr>
      </p:pic>
      <p:sp>
        <p:nvSpPr>
          <p:cNvPr id="5" name="4 Rectángulo"/>
          <p:cNvSpPr/>
          <p:nvPr/>
        </p:nvSpPr>
        <p:spPr>
          <a:xfrm>
            <a:off x="457200" y="3081309"/>
            <a:ext cx="3419527" cy="461665"/>
          </a:xfrm>
          <a:prstGeom prst="rect">
            <a:avLst/>
          </a:prstGeom>
        </p:spPr>
        <p:txBody>
          <a:bodyPr wrap="none">
            <a:spAutoFit/>
          </a:bodyPr>
          <a:lstStyle/>
          <a:p>
            <a:pPr lvl="0" algn="ctr" fontAlgn="base">
              <a:spcBef>
                <a:spcPct val="0"/>
              </a:spcBef>
              <a:spcAft>
                <a:spcPct val="0"/>
              </a:spcAft>
            </a:pPr>
            <a:r>
              <a:rPr lang="es-AR" sz="2400" b="1" dirty="0">
                <a:solidFill>
                  <a:srgbClr val="FFFF00"/>
                </a:solidFill>
                <a:latin typeface="Verdana" pitchFamily="34" charset="0"/>
              </a:rPr>
              <a:t>Vehículo 5 puertas</a:t>
            </a:r>
          </a:p>
        </p:txBody>
      </p:sp>
      <p:sp>
        <p:nvSpPr>
          <p:cNvPr id="6" name="5 Elipse"/>
          <p:cNvSpPr/>
          <p:nvPr/>
        </p:nvSpPr>
        <p:spPr>
          <a:xfrm>
            <a:off x="4772891" y="5013176"/>
            <a:ext cx="838200" cy="465584"/>
          </a:xfrm>
          <a:prstGeom prst="ellipse">
            <a:avLst/>
          </a:prstGeom>
          <a:solidFill>
            <a:srgbClr val="92D050"/>
          </a:solidFill>
          <a:ln w="15875" cap="flat" cmpd="sng" algn="ctr">
            <a:solidFill>
              <a:srgbClr val="008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AR" sz="1800" b="0" i="0" u="none" strike="noStrike" kern="0" cap="none" spc="0" normalizeH="0" baseline="0" noProof="0">
              <a:ln>
                <a:noFill/>
              </a:ln>
              <a:solidFill>
                <a:prstClr val="white"/>
              </a:solidFill>
              <a:effectLst/>
              <a:uLnTx/>
              <a:uFillTx/>
              <a:latin typeface="Trebuchet MS"/>
              <a:ea typeface="+mn-ea"/>
              <a:cs typeface="+mn-cs"/>
            </a:endParaRPr>
          </a:p>
        </p:txBody>
      </p:sp>
      <p:sp>
        <p:nvSpPr>
          <p:cNvPr id="7" name="6 CuadroTexto"/>
          <p:cNvSpPr txBox="1"/>
          <p:nvPr/>
        </p:nvSpPr>
        <p:spPr>
          <a:xfrm>
            <a:off x="4456956" y="3033401"/>
            <a:ext cx="990600" cy="584775"/>
          </a:xfrm>
          <a:prstGeom prst="rect">
            <a:avLst/>
          </a:prstGeom>
          <a:noFill/>
        </p:spPr>
        <p:txBody>
          <a:bodyPr wrap="square" rtlCol="0">
            <a:spAutoFit/>
          </a:bodyPr>
          <a:lstStyle/>
          <a:p>
            <a:pPr algn="ctr" fontAlgn="base">
              <a:spcBef>
                <a:spcPct val="0"/>
              </a:spcBef>
              <a:spcAft>
                <a:spcPct val="0"/>
              </a:spcAft>
            </a:pPr>
            <a:r>
              <a:rPr lang="es-AR" sz="3200" dirty="0">
                <a:solidFill>
                  <a:srgbClr val="0000FF"/>
                </a:solidFill>
                <a:latin typeface="Verdana" pitchFamily="34" charset="0"/>
              </a:rPr>
              <a:t>4</a:t>
            </a:r>
            <a:r>
              <a:rPr lang="es-AR" sz="3200" baseline="30000" dirty="0">
                <a:solidFill>
                  <a:srgbClr val="0000FF"/>
                </a:solidFill>
                <a:latin typeface="Verdana" pitchFamily="34" charset="0"/>
              </a:rPr>
              <a:t>a</a:t>
            </a:r>
          </a:p>
        </p:txBody>
      </p:sp>
      <p:sp>
        <p:nvSpPr>
          <p:cNvPr id="8" name="7 CuadroTexto"/>
          <p:cNvSpPr txBox="1"/>
          <p:nvPr/>
        </p:nvSpPr>
        <p:spPr>
          <a:xfrm>
            <a:off x="5524500" y="3029031"/>
            <a:ext cx="990600" cy="584775"/>
          </a:xfrm>
          <a:prstGeom prst="rect">
            <a:avLst/>
          </a:prstGeom>
          <a:noFill/>
        </p:spPr>
        <p:txBody>
          <a:bodyPr wrap="square" rtlCol="0">
            <a:spAutoFit/>
          </a:bodyPr>
          <a:lstStyle/>
          <a:p>
            <a:pPr algn="ctr" fontAlgn="base">
              <a:spcBef>
                <a:spcPct val="0"/>
              </a:spcBef>
              <a:spcAft>
                <a:spcPct val="0"/>
              </a:spcAft>
            </a:pPr>
            <a:r>
              <a:rPr lang="es-AR" sz="3200" dirty="0">
                <a:solidFill>
                  <a:srgbClr val="0000FF"/>
                </a:solidFill>
                <a:latin typeface="Verdana" pitchFamily="34" charset="0"/>
              </a:rPr>
              <a:t>3</a:t>
            </a:r>
            <a:r>
              <a:rPr lang="es-AR" sz="3200" baseline="30000" dirty="0">
                <a:solidFill>
                  <a:srgbClr val="0000FF"/>
                </a:solidFill>
                <a:latin typeface="Verdana" pitchFamily="34" charset="0"/>
              </a:rPr>
              <a:t>a</a:t>
            </a:r>
          </a:p>
        </p:txBody>
      </p:sp>
      <p:sp>
        <p:nvSpPr>
          <p:cNvPr id="9" name="8 CuadroTexto"/>
          <p:cNvSpPr txBox="1"/>
          <p:nvPr/>
        </p:nvSpPr>
        <p:spPr>
          <a:xfrm>
            <a:off x="7668344" y="4957758"/>
            <a:ext cx="990600" cy="584775"/>
          </a:xfrm>
          <a:prstGeom prst="rect">
            <a:avLst/>
          </a:prstGeom>
          <a:noFill/>
        </p:spPr>
        <p:txBody>
          <a:bodyPr wrap="square" rtlCol="0">
            <a:spAutoFit/>
          </a:bodyPr>
          <a:lstStyle/>
          <a:p>
            <a:pPr algn="ctr" fontAlgn="base">
              <a:spcBef>
                <a:spcPct val="0"/>
              </a:spcBef>
              <a:spcAft>
                <a:spcPct val="0"/>
              </a:spcAft>
            </a:pPr>
            <a:r>
              <a:rPr lang="es-AR" sz="3200" dirty="0">
                <a:solidFill>
                  <a:srgbClr val="0000FF"/>
                </a:solidFill>
                <a:latin typeface="Verdana" pitchFamily="34" charset="0"/>
              </a:rPr>
              <a:t>1</a:t>
            </a:r>
            <a:r>
              <a:rPr lang="es-AR" sz="3200" baseline="30000" dirty="0">
                <a:solidFill>
                  <a:srgbClr val="0000FF"/>
                </a:solidFill>
                <a:latin typeface="Verdana" pitchFamily="34" charset="0"/>
              </a:rPr>
              <a:t>a</a:t>
            </a:r>
          </a:p>
        </p:txBody>
      </p:sp>
      <p:sp>
        <p:nvSpPr>
          <p:cNvPr id="11" name="10 CuadroTexto"/>
          <p:cNvSpPr txBox="1"/>
          <p:nvPr/>
        </p:nvSpPr>
        <p:spPr>
          <a:xfrm>
            <a:off x="6515100" y="6093296"/>
            <a:ext cx="990600" cy="584775"/>
          </a:xfrm>
          <a:prstGeom prst="rect">
            <a:avLst/>
          </a:prstGeom>
          <a:noFill/>
        </p:spPr>
        <p:txBody>
          <a:bodyPr wrap="square" rtlCol="0">
            <a:spAutoFit/>
          </a:bodyPr>
          <a:lstStyle/>
          <a:p>
            <a:pPr algn="ctr" fontAlgn="base">
              <a:spcBef>
                <a:spcPct val="0"/>
              </a:spcBef>
              <a:spcAft>
                <a:spcPct val="0"/>
              </a:spcAft>
            </a:pPr>
            <a:r>
              <a:rPr lang="es-AR" sz="3200" dirty="0">
                <a:solidFill>
                  <a:srgbClr val="0000FF"/>
                </a:solidFill>
                <a:latin typeface="Verdana" pitchFamily="34" charset="0"/>
              </a:rPr>
              <a:t>2</a:t>
            </a:r>
            <a:r>
              <a:rPr lang="es-AR" sz="3200" baseline="30000" dirty="0">
                <a:solidFill>
                  <a:srgbClr val="0000FF"/>
                </a:solidFill>
                <a:latin typeface="Verdana" pitchFamily="34" charset="0"/>
              </a:rPr>
              <a:t>a</a:t>
            </a:r>
          </a:p>
        </p:txBody>
      </p:sp>
      <p:sp>
        <p:nvSpPr>
          <p:cNvPr id="12" name="11 CuadroTexto"/>
          <p:cNvSpPr txBox="1"/>
          <p:nvPr/>
        </p:nvSpPr>
        <p:spPr>
          <a:xfrm>
            <a:off x="4456956" y="6093295"/>
            <a:ext cx="990600" cy="584775"/>
          </a:xfrm>
          <a:prstGeom prst="rect">
            <a:avLst/>
          </a:prstGeom>
          <a:noFill/>
        </p:spPr>
        <p:txBody>
          <a:bodyPr wrap="square" rtlCol="0">
            <a:spAutoFit/>
          </a:bodyPr>
          <a:lstStyle/>
          <a:p>
            <a:pPr algn="ctr" fontAlgn="base">
              <a:spcBef>
                <a:spcPct val="0"/>
              </a:spcBef>
              <a:spcAft>
                <a:spcPct val="0"/>
              </a:spcAft>
            </a:pPr>
            <a:r>
              <a:rPr lang="es-AR" sz="3200" dirty="0">
                <a:solidFill>
                  <a:srgbClr val="0000FF"/>
                </a:solidFill>
                <a:latin typeface="Verdana" pitchFamily="34" charset="0"/>
              </a:rPr>
              <a:t>5</a:t>
            </a:r>
            <a:r>
              <a:rPr lang="es-AR" sz="3200" baseline="30000" dirty="0">
                <a:solidFill>
                  <a:srgbClr val="0000FF"/>
                </a:solidFill>
                <a:latin typeface="Verdana" pitchFamily="34" charset="0"/>
              </a:rPr>
              <a:t>a</a:t>
            </a:r>
          </a:p>
        </p:txBody>
      </p:sp>
      <p:cxnSp>
        <p:nvCxnSpPr>
          <p:cNvPr id="14" name="13 Conector recto de flecha"/>
          <p:cNvCxnSpPr>
            <a:endCxn id="7" idx="2"/>
          </p:cNvCxnSpPr>
          <p:nvPr/>
        </p:nvCxnSpPr>
        <p:spPr>
          <a:xfrm flipV="1">
            <a:off x="4952256" y="3618176"/>
            <a:ext cx="0" cy="13395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flipV="1">
            <a:off x="5447556" y="3618176"/>
            <a:ext cx="420588" cy="1395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5611091" y="5245968"/>
            <a:ext cx="2345285" cy="417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a:off x="5364088" y="5478760"/>
            <a:ext cx="1419645" cy="84536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4952256" y="5542533"/>
            <a:ext cx="0" cy="5507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4650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60648"/>
            <a:ext cx="8229600" cy="1399032"/>
          </a:xfrm>
        </p:spPr>
        <p:txBody>
          <a:bodyPr>
            <a:normAutofit/>
          </a:bodyPr>
          <a:lstStyle/>
          <a:p>
            <a:pPr algn="ctr"/>
            <a:r>
              <a:rPr lang="es-AR" sz="4400" b="1" dirty="0">
                <a:ln w="6350">
                  <a:solidFill>
                    <a:srgbClr val="838D9B">
                      <a:shade val="43000"/>
                    </a:srgbClr>
                  </a:solidFill>
                </a:ln>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844824"/>
            <a:ext cx="8229600" cy="4609984"/>
          </a:xfrm>
        </p:spPr>
        <p:txBody>
          <a:bodyPr/>
          <a:lstStyle/>
          <a:p>
            <a:pPr algn="just">
              <a:buFont typeface="Wingdings" panose="05000000000000000000" pitchFamily="2" charset="2"/>
              <a:buChar char="Ø"/>
            </a:pPr>
            <a:r>
              <a:rPr lang="es-AR" sz="2800" b="1" dirty="0" smtClean="0">
                <a:solidFill>
                  <a:srgbClr val="FFFF00"/>
                </a:solidFill>
                <a:latin typeface="Arial Black" panose="020B0A04020102020204" pitchFamily="34" charset="0"/>
              </a:rPr>
              <a:t>Asegurar el traslado del o los pacientes al centro de asistencia medica lo mas seguro y rápido.</a:t>
            </a:r>
          </a:p>
          <a:p>
            <a:pPr algn="just">
              <a:buFont typeface="Wingdings" panose="05000000000000000000" pitchFamily="2" charset="2"/>
              <a:buChar char="Ø"/>
            </a:pPr>
            <a:r>
              <a:rPr lang="es-AR" sz="2800" b="1" dirty="0" smtClean="0">
                <a:solidFill>
                  <a:srgbClr val="FFFF00"/>
                </a:solidFill>
                <a:latin typeface="Arial Black" panose="020B0A04020102020204" pitchFamily="34" charset="0"/>
              </a:rPr>
              <a:t>Si no cuenta con una ambulancia para el traslado inmediato. Proteger al paciente.</a:t>
            </a:r>
          </a:p>
          <a:p>
            <a:pPr algn="just">
              <a:buFont typeface="Wingdings" panose="05000000000000000000" pitchFamily="2" charset="2"/>
              <a:buChar char="Ø"/>
            </a:pPr>
            <a:r>
              <a:rPr lang="es-ES" sz="2800" b="1" dirty="0" smtClean="0">
                <a:solidFill>
                  <a:srgbClr val="FFFF00"/>
                </a:solidFill>
                <a:latin typeface="Arial Black" panose="020B0A04020102020204" pitchFamily="34" charset="0"/>
              </a:rPr>
              <a:t>Reacondicionar el material utilizado.</a:t>
            </a:r>
          </a:p>
          <a:p>
            <a:pPr algn="just">
              <a:buFont typeface="Wingdings" panose="05000000000000000000" pitchFamily="2" charset="2"/>
              <a:buChar char="Ø"/>
            </a:pPr>
            <a:r>
              <a:rPr lang="es-ES" sz="2800" b="1" dirty="0" smtClean="0">
                <a:solidFill>
                  <a:srgbClr val="FFFF00"/>
                </a:solidFill>
                <a:latin typeface="Arial Black" panose="020B0A04020102020204" pitchFamily="34" charset="0"/>
              </a:rPr>
              <a:t>Aplicar lecciones aprendidas.</a:t>
            </a:r>
            <a:endParaRPr lang="es-AR" sz="2800" b="1" dirty="0" smtClean="0">
              <a:solidFill>
                <a:srgbClr val="FFFF00"/>
              </a:solidFill>
              <a:latin typeface="Arial Black" panose="020B0A04020102020204" pitchFamily="34" charset="0"/>
            </a:endParaRPr>
          </a:p>
          <a:p>
            <a:pPr marL="64008" indent="0">
              <a:buNone/>
            </a:pPr>
            <a:endParaRPr lang="es-AR" dirty="0"/>
          </a:p>
        </p:txBody>
      </p:sp>
    </p:spTree>
    <p:extLst>
      <p:ext uri="{BB962C8B-B14F-4D97-AF65-F5344CB8AC3E}">
        <p14:creationId xmlns:p14="http://schemas.microsoft.com/office/powerpoint/2010/main" val="2227659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51520" y="260648"/>
            <a:ext cx="8291264" cy="1399032"/>
          </a:xfrm>
        </p:spPr>
        <p:txBody>
          <a:bodyPr>
            <a:normAutofit/>
          </a:bodyPr>
          <a:lstStyle/>
          <a:p>
            <a:pPr algn="ctr"/>
            <a:r>
              <a:rPr lang="es-AR" sz="4400" b="1" dirty="0">
                <a:ln w="6350">
                  <a:solidFill>
                    <a:srgbClr val="838D9B">
                      <a:shade val="43000"/>
                    </a:srgbClr>
                  </a:solidFill>
                </a:ln>
                <a:solidFill>
                  <a:srgbClr val="FF0000"/>
                </a:solidFill>
                <a:latin typeface="Aparajita" panose="020B0604020202020204" pitchFamily="34" charset="0"/>
                <a:cs typeface="Aparajita" panose="020B0604020202020204" pitchFamily="34" charset="0"/>
              </a:rPr>
              <a:t>Método del rescate vehicular</a:t>
            </a:r>
            <a:endParaRPr lang="es-AR" sz="6000" b="1" dirty="0">
              <a:solidFill>
                <a:srgbClr val="FF0000"/>
              </a:solidFill>
              <a:latin typeface="Aparajita" panose="020B0604020202020204" pitchFamily="34" charset="0"/>
              <a:cs typeface="Aparajita" panose="020B0604020202020204" pitchFamily="34" charset="0"/>
            </a:endParaRPr>
          </a:p>
        </p:txBody>
      </p:sp>
      <p:sp>
        <p:nvSpPr>
          <p:cNvPr id="5" name="4 Marcador de contenido"/>
          <p:cNvSpPr>
            <a:spLocks noGrp="1"/>
          </p:cNvSpPr>
          <p:nvPr>
            <p:ph idx="1"/>
          </p:nvPr>
        </p:nvSpPr>
        <p:spPr>
          <a:xfrm>
            <a:off x="457200" y="1700808"/>
            <a:ext cx="8229600" cy="4968552"/>
          </a:xfrm>
        </p:spPr>
        <p:txBody>
          <a:bodyPr>
            <a:normAutofit/>
          </a:bodyPr>
          <a:lstStyle/>
          <a:p>
            <a:pPr marL="45720" indent="0" algn="just">
              <a:buClr>
                <a:srgbClr val="C8C8B1"/>
              </a:buClr>
              <a:buSzTx/>
              <a:buNone/>
            </a:pPr>
            <a:r>
              <a:rPr lang="es-AR" sz="2400" b="1" dirty="0">
                <a:solidFill>
                  <a:srgbClr val="FFFF00"/>
                </a:solidFill>
                <a:latin typeface="Arial Black" panose="020B0A04020102020204" pitchFamily="34" charset="0"/>
                <a:cs typeface="Aparajita" panose="020B0604020202020204" pitchFamily="34" charset="0"/>
              </a:rPr>
              <a:t>El siguiente es un material en el cual se desarrolla en forma teórica el rescate de personas que tras una colisión, se encuentren </a:t>
            </a:r>
            <a:r>
              <a:rPr lang="es-AR" sz="2400" b="1" dirty="0" smtClean="0">
                <a:solidFill>
                  <a:srgbClr val="FFFF00"/>
                </a:solidFill>
                <a:latin typeface="Arial Black" panose="020B0A04020102020204" pitchFamily="34" charset="0"/>
                <a:cs typeface="Aparajita" panose="020B0604020202020204" pitchFamily="34" charset="0"/>
              </a:rPr>
              <a:t>en condiciones que ponen en riesgo su vida.</a:t>
            </a:r>
            <a:endParaRPr lang="es-AR" sz="2400" b="1" dirty="0">
              <a:solidFill>
                <a:srgbClr val="FFFF00"/>
              </a:solidFill>
              <a:latin typeface="Arial Black" panose="020B0A04020102020204" pitchFamily="34" charset="0"/>
              <a:cs typeface="Aparajita" panose="020B0604020202020204" pitchFamily="34" charset="0"/>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5962" y="3830099"/>
            <a:ext cx="4188156" cy="2392584"/>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830099"/>
            <a:ext cx="4032448" cy="2392584"/>
          </a:xfrm>
          <a:prstGeom prst="rect">
            <a:avLst/>
          </a:prstGeom>
        </p:spPr>
      </p:pic>
    </p:spTree>
    <p:extLst>
      <p:ext uri="{BB962C8B-B14F-4D97-AF65-F5344CB8AC3E}">
        <p14:creationId xmlns:p14="http://schemas.microsoft.com/office/powerpoint/2010/main" val="1226028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510309"/>
            <a:ext cx="8797925"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5220073" y="6165304"/>
            <a:ext cx="3923928" cy="369332"/>
          </a:xfrm>
          <a:prstGeom prst="rect">
            <a:avLst/>
          </a:prstGeom>
        </p:spPr>
        <p:txBody>
          <a:bodyPr wrap="square">
            <a:spAutoFit/>
          </a:bodyPr>
          <a:lstStyle/>
          <a:p>
            <a:pPr marL="64008" marR="0" lvl="0" indent="0" defTabSz="914400" eaLnBrk="1" fontAlgn="auto" latinLnBrk="0" hangingPunct="1">
              <a:lnSpc>
                <a:spcPct val="100000"/>
              </a:lnSpc>
              <a:spcBef>
                <a:spcPct val="20000"/>
              </a:spcBef>
              <a:spcAft>
                <a:spcPts val="0"/>
              </a:spcAft>
              <a:buClr>
                <a:srgbClr val="759AA5"/>
              </a:buClr>
              <a:buSzPct val="80000"/>
              <a:buFontTx/>
              <a:buNone/>
              <a:tabLst/>
              <a:defRPr/>
            </a:pPr>
            <a:r>
              <a:rPr kumimoji="0" lang="es-AR" sz="1800" b="1" i="0" u="none" strike="noStrike" kern="0" cap="none" spc="0" normalizeH="0" baseline="0" noProof="0" dirty="0" smtClean="0">
                <a:ln>
                  <a:noFill/>
                </a:ln>
                <a:solidFill>
                  <a:prstClr val="black"/>
                </a:solidFill>
                <a:effectLst/>
                <a:uLnTx/>
                <a:uFillTx/>
              </a:rPr>
              <a:t>Cabo primero: </a:t>
            </a:r>
            <a:r>
              <a:rPr kumimoji="0" lang="es-AR" sz="1800" b="1" i="0" u="none" strike="noStrike" kern="0" cap="none" spc="0" normalizeH="0" baseline="0" noProof="0" dirty="0">
                <a:ln>
                  <a:noFill/>
                </a:ln>
                <a:solidFill>
                  <a:prstClr val="black"/>
                </a:solidFill>
                <a:effectLst/>
                <a:uLnTx/>
                <a:uFillTx/>
              </a:rPr>
              <a:t>Héctor Valencia</a:t>
            </a:r>
          </a:p>
        </p:txBody>
      </p:sp>
      <p:pic>
        <p:nvPicPr>
          <p:cNvPr id="6" name="5 Imagen" descr="C:\Users\Silvana\Desktop\BOMBERO\descarga (13).jpg"/>
          <p:cNvPicPr/>
          <p:nvPr/>
        </p:nvPicPr>
        <p:blipFill rotWithShape="1">
          <a:blip r:embed="rId3">
            <a:extLst>
              <a:ext uri="{BEBA8EAE-BF5A-486C-A8C5-ECC9F3942E4B}">
                <a14:imgProps xmlns:a14="http://schemas.microsoft.com/office/drawing/2010/main">
                  <a14:imgLayer r:embed="rId4">
                    <a14:imgEffect>
                      <a14:backgroundRemoval t="1786" b="94643" l="17778" r="78222">
                        <a14:foregroundMark x1="35111" y1="72321" x2="35111" y2="72321"/>
                      </a14:backgroundRemoval>
                    </a14:imgEffect>
                  </a14:imgLayer>
                </a14:imgProps>
              </a:ext>
              <a:ext uri="{28A0092B-C50C-407E-A947-70E740481C1C}">
                <a14:useLocalDpi xmlns:a14="http://schemas.microsoft.com/office/drawing/2010/main" val="0"/>
              </a:ext>
            </a:extLst>
          </a:blip>
          <a:srcRect l="15076" r="19598"/>
          <a:stretch/>
        </p:blipFill>
        <p:spPr bwMode="auto">
          <a:xfrm>
            <a:off x="3424841" y="2276872"/>
            <a:ext cx="2365792" cy="30811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2468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332656"/>
            <a:ext cx="8229600" cy="1399032"/>
          </a:xfrm>
        </p:spPr>
        <p:txBody>
          <a:bodyPr>
            <a:normAutofit/>
          </a:bodyPr>
          <a:lstStyle/>
          <a:p>
            <a:pPr algn="ctr"/>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539552" y="1916832"/>
            <a:ext cx="8229600" cy="4248472"/>
          </a:xfrm>
        </p:spPr>
        <p:txBody>
          <a:bodyPr/>
          <a:lstStyle/>
          <a:p>
            <a:pPr marL="64008" indent="0" algn="ctr">
              <a:buNone/>
            </a:pPr>
            <a:r>
              <a:rPr lang="es-AR" sz="2800" dirty="0" smtClean="0">
                <a:solidFill>
                  <a:srgbClr val="FFFF00"/>
                </a:solidFill>
                <a:latin typeface="Arial Black" panose="020B0A04020102020204" pitchFamily="34" charset="0"/>
                <a:cs typeface="Aparajita" panose="020B0604020202020204" pitchFamily="34" charset="0"/>
              </a:rPr>
              <a:t>Antes de comenzarlas las labores de rescate debemos identificar:</a:t>
            </a:r>
          </a:p>
          <a:p>
            <a:pPr marL="228600" lvl="0" indent="-182880">
              <a:buClr>
                <a:srgbClr val="C8C8B1"/>
              </a:buClr>
              <a:buSzTx/>
              <a:buFont typeface="Wingdings" charset="2"/>
              <a:buChar char="§"/>
            </a:pPr>
            <a:r>
              <a:rPr lang="es-AR" sz="4000" b="1" dirty="0" smtClean="0">
                <a:solidFill>
                  <a:srgbClr val="FFFF00"/>
                </a:solidFill>
                <a:latin typeface="Arial Black" panose="020B0A04020102020204" pitchFamily="34" charset="0"/>
                <a:cs typeface="Aparajita" panose="020B0604020202020204" pitchFamily="34" charset="0"/>
              </a:rPr>
              <a:t>Escenario</a:t>
            </a:r>
            <a:r>
              <a:rPr lang="es-AR" sz="2400" b="1" dirty="0" smtClean="0">
                <a:solidFill>
                  <a:srgbClr val="FFFF00"/>
                </a:solidFill>
                <a:latin typeface="Arial Black" panose="020B0A04020102020204" pitchFamily="34" charset="0"/>
                <a:cs typeface="Aparajita" panose="020B0604020202020204" pitchFamily="34" charset="0"/>
              </a:rPr>
              <a:t>:</a:t>
            </a:r>
            <a:r>
              <a:rPr lang="es-AR" sz="2400" dirty="0" smtClean="0">
                <a:solidFill>
                  <a:srgbClr val="FFFFFF"/>
                </a:solidFill>
                <a:latin typeface="Arial Black" panose="020B0A04020102020204" pitchFamily="34" charset="0"/>
              </a:rPr>
              <a:t> </a:t>
            </a:r>
            <a:r>
              <a:rPr lang="es-AR" sz="2400" dirty="0">
                <a:solidFill>
                  <a:srgbClr val="FFFFFF"/>
                </a:solidFill>
                <a:latin typeface="Arial Black" panose="020B0A04020102020204" pitchFamily="34" charset="0"/>
                <a:cs typeface="Aparajita" panose="020B0604020202020204" pitchFamily="34" charset="0"/>
              </a:rPr>
              <a:t>comprende todo el entorno a la escena en que se vea afectado por la </a:t>
            </a:r>
            <a:r>
              <a:rPr lang="es-AR" sz="2400" dirty="0" smtClean="0">
                <a:solidFill>
                  <a:srgbClr val="FFFFFF"/>
                </a:solidFill>
                <a:latin typeface="Arial Black" panose="020B0A04020102020204" pitchFamily="34" charset="0"/>
                <a:cs typeface="Aparajita" panose="020B0604020202020204" pitchFamily="34" charset="0"/>
              </a:rPr>
              <a:t>emergencia.</a:t>
            </a:r>
          </a:p>
          <a:p>
            <a:pPr marL="228600" lvl="0" indent="-182880">
              <a:buClr>
                <a:srgbClr val="C8C8B1"/>
              </a:buClr>
              <a:buSzTx/>
              <a:buFont typeface="Wingdings" charset="2"/>
              <a:buChar char="§"/>
            </a:pPr>
            <a:r>
              <a:rPr lang="es-AR" sz="4400" b="1" dirty="0" smtClean="0">
                <a:solidFill>
                  <a:srgbClr val="FFFF00"/>
                </a:solidFill>
                <a:latin typeface="Arial Black" panose="020B0A04020102020204" pitchFamily="34" charset="0"/>
                <a:cs typeface="Aparajita" panose="020B0604020202020204" pitchFamily="34" charset="0"/>
              </a:rPr>
              <a:t>Escena</a:t>
            </a:r>
            <a:r>
              <a:rPr lang="es-AR" sz="2400" b="1" dirty="0" smtClean="0">
                <a:solidFill>
                  <a:srgbClr val="FFFF00"/>
                </a:solidFill>
                <a:latin typeface="Arial Black" panose="020B0A04020102020204" pitchFamily="34" charset="0"/>
                <a:cs typeface="Aparajita" panose="020B0604020202020204" pitchFamily="34" charset="0"/>
              </a:rPr>
              <a:t>:</a:t>
            </a:r>
            <a:r>
              <a:rPr lang="es-AR" sz="2400" dirty="0" smtClean="0">
                <a:solidFill>
                  <a:srgbClr val="FFFFFF"/>
                </a:solidFill>
                <a:latin typeface="Arial Black" panose="020B0A04020102020204" pitchFamily="34" charset="0"/>
                <a:cs typeface="Aparajita" panose="020B0604020202020204" pitchFamily="34" charset="0"/>
              </a:rPr>
              <a:t> </a:t>
            </a:r>
            <a:r>
              <a:rPr lang="es-AR" sz="2400" dirty="0">
                <a:solidFill>
                  <a:srgbClr val="FFFFFF"/>
                </a:solidFill>
                <a:latin typeface="Arial Black" panose="020B0A04020102020204" pitchFamily="34" charset="0"/>
                <a:cs typeface="Aparajita" panose="020B0604020202020204" pitchFamily="34" charset="0"/>
              </a:rPr>
              <a:t>comprende el sector donde se encuentran las victimas </a:t>
            </a:r>
            <a:r>
              <a:rPr lang="es-AR" sz="2400" dirty="0" smtClean="0">
                <a:solidFill>
                  <a:srgbClr val="FFFFFF"/>
                </a:solidFill>
                <a:latin typeface="Arial Black" panose="020B0A04020102020204" pitchFamily="34" charset="0"/>
                <a:cs typeface="Aparajita" panose="020B0604020202020204" pitchFamily="34" charset="0"/>
              </a:rPr>
              <a:t>atrapadas.</a:t>
            </a:r>
            <a:endParaRPr lang="es-AR" sz="2400" b="1" dirty="0">
              <a:solidFill>
                <a:srgbClr val="FFFF00"/>
              </a:solidFill>
              <a:latin typeface="Arial Black" panose="020B0A04020102020204" pitchFamily="34" charset="0"/>
              <a:cs typeface="Aparajita" panose="020B0604020202020204" pitchFamily="34" charset="0"/>
            </a:endParaRPr>
          </a:p>
        </p:txBody>
      </p:sp>
    </p:spTree>
    <p:extLst>
      <p:ext uri="{BB962C8B-B14F-4D97-AF65-F5344CB8AC3E}">
        <p14:creationId xmlns:p14="http://schemas.microsoft.com/office/powerpoint/2010/main" val="2604888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3 Marcador de conteni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366336"/>
            <a:ext cx="6573147" cy="3680962"/>
          </a:xfrm>
          <a:prstGeom prst="rect">
            <a:avLst/>
          </a:prstGeom>
        </p:spPr>
      </p:pic>
      <p:sp>
        <p:nvSpPr>
          <p:cNvPr id="10" name="9 Título"/>
          <p:cNvSpPr>
            <a:spLocks noGrp="1"/>
          </p:cNvSpPr>
          <p:nvPr>
            <p:ph type="title"/>
          </p:nvPr>
        </p:nvSpPr>
        <p:spPr>
          <a:xfrm>
            <a:off x="336046" y="239042"/>
            <a:ext cx="8229600" cy="1399032"/>
          </a:xfrm>
        </p:spPr>
        <p:txBody>
          <a:bodyPr>
            <a:normAutofit/>
          </a:bodyPr>
          <a:lstStyle/>
          <a:p>
            <a:pPr algn="ctr"/>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5" name="4 Elipse"/>
          <p:cNvSpPr/>
          <p:nvPr/>
        </p:nvSpPr>
        <p:spPr>
          <a:xfrm>
            <a:off x="827584" y="1988840"/>
            <a:ext cx="7344816" cy="4248472"/>
          </a:xfrm>
          <a:prstGeom prst="ellipse">
            <a:avLst/>
          </a:prstGeom>
          <a:noFill/>
          <a:ln w="762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6" name="5 Conector recto de flecha"/>
          <p:cNvCxnSpPr/>
          <p:nvPr/>
        </p:nvCxnSpPr>
        <p:spPr>
          <a:xfrm flipV="1">
            <a:off x="1360693" y="5499828"/>
            <a:ext cx="720080" cy="648072"/>
          </a:xfrm>
          <a:prstGeom prst="straightConnector1">
            <a:avLst/>
          </a:prstGeom>
          <a:noFill/>
          <a:ln w="57150" cap="flat" cmpd="sng" algn="ctr">
            <a:solidFill>
              <a:srgbClr val="0070C0"/>
            </a:solidFill>
            <a:prstDash val="solid"/>
            <a:tailEnd type="arrow"/>
          </a:ln>
          <a:effectLst/>
        </p:spPr>
      </p:cxnSp>
      <p:cxnSp>
        <p:nvCxnSpPr>
          <p:cNvPr id="8" name="7 Conector recto de flecha"/>
          <p:cNvCxnSpPr/>
          <p:nvPr/>
        </p:nvCxnSpPr>
        <p:spPr>
          <a:xfrm flipH="1">
            <a:off x="5220072" y="2249579"/>
            <a:ext cx="2016224" cy="1368152"/>
          </a:xfrm>
          <a:prstGeom prst="straightConnector1">
            <a:avLst/>
          </a:prstGeom>
          <a:noFill/>
          <a:ln w="76200" cap="flat" cmpd="sng" algn="ctr">
            <a:solidFill>
              <a:srgbClr val="FF0000"/>
            </a:solidFill>
            <a:prstDash val="solid"/>
            <a:tailEnd type="arrow"/>
          </a:ln>
          <a:effectLst/>
        </p:spPr>
      </p:cxnSp>
      <p:sp>
        <p:nvSpPr>
          <p:cNvPr id="9" name="8 Rectángulo"/>
          <p:cNvSpPr/>
          <p:nvPr/>
        </p:nvSpPr>
        <p:spPr>
          <a:xfrm>
            <a:off x="7128773" y="1696452"/>
            <a:ext cx="1619354" cy="584775"/>
          </a:xfrm>
          <a:prstGeom prst="rect">
            <a:avLst/>
          </a:prstGeom>
        </p:spPr>
        <p:txBody>
          <a:bodyPr wrap="none">
            <a:spAutoFit/>
          </a:bodyPr>
          <a:lstStyle/>
          <a:p>
            <a:r>
              <a:rPr lang="es-AR" sz="3200" b="1" dirty="0">
                <a:solidFill>
                  <a:srgbClr val="FFFF00"/>
                </a:solidFill>
                <a:latin typeface="Arial"/>
              </a:rPr>
              <a:t>Escena</a:t>
            </a:r>
            <a:endParaRPr lang="es-AR" sz="3200" b="1" dirty="0">
              <a:solidFill>
                <a:srgbClr val="FFFFFF"/>
              </a:solidFill>
              <a:latin typeface="Arial"/>
            </a:endParaRPr>
          </a:p>
        </p:txBody>
      </p:sp>
      <p:sp>
        <p:nvSpPr>
          <p:cNvPr id="12" name="11 Elipse"/>
          <p:cNvSpPr/>
          <p:nvPr/>
        </p:nvSpPr>
        <p:spPr>
          <a:xfrm>
            <a:off x="3045734" y="3284984"/>
            <a:ext cx="2880320" cy="1362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3" name="12 Rectángulo"/>
          <p:cNvSpPr/>
          <p:nvPr/>
        </p:nvSpPr>
        <p:spPr>
          <a:xfrm>
            <a:off x="336046" y="6047298"/>
            <a:ext cx="2143536" cy="584775"/>
          </a:xfrm>
          <a:prstGeom prst="rect">
            <a:avLst/>
          </a:prstGeom>
        </p:spPr>
        <p:txBody>
          <a:bodyPr wrap="none">
            <a:spAutoFit/>
          </a:bodyPr>
          <a:lstStyle/>
          <a:p>
            <a:pPr lvl="0"/>
            <a:r>
              <a:rPr lang="es-AR" sz="3200" b="1" dirty="0">
                <a:solidFill>
                  <a:srgbClr val="FFFF00"/>
                </a:solidFill>
                <a:latin typeface="Arial"/>
              </a:rPr>
              <a:t>Escenario</a:t>
            </a:r>
            <a:endParaRPr lang="es-AR" sz="3200" b="1" dirty="0">
              <a:solidFill>
                <a:srgbClr val="FFFFFF"/>
              </a:solidFill>
              <a:latin typeface="Arial"/>
            </a:endParaRPr>
          </a:p>
        </p:txBody>
      </p:sp>
    </p:spTree>
    <p:extLst>
      <p:ext uri="{BB962C8B-B14F-4D97-AF65-F5344CB8AC3E}">
        <p14:creationId xmlns:p14="http://schemas.microsoft.com/office/powerpoint/2010/main" val="1092473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p:txBody>
          <a:bodyPr>
            <a:normAutofit/>
          </a:bodyPr>
          <a:lstStyle/>
          <a:p>
            <a:pPr marL="64008" indent="0">
              <a:buNone/>
            </a:pPr>
            <a:r>
              <a:rPr lang="es-AR" sz="2800" dirty="0" smtClean="0">
                <a:solidFill>
                  <a:srgbClr val="FFFF00"/>
                </a:solidFill>
                <a:latin typeface="Aparajita" panose="020B0604020202020204" pitchFamily="34" charset="0"/>
                <a:cs typeface="Aparajita" panose="020B0604020202020204" pitchFamily="34" charset="0"/>
              </a:rPr>
              <a:t>Delimitar los sectores de trabajo. Nos proporciona un mejor manejo del escenario.</a:t>
            </a:r>
            <a:endParaRPr lang="es-AR" sz="2800" dirty="0">
              <a:solidFill>
                <a:srgbClr val="FFFF00"/>
              </a:solidFill>
              <a:latin typeface="Aparajita" panose="020B0604020202020204" pitchFamily="34" charset="0"/>
              <a:cs typeface="Aparajita" panose="020B0604020202020204" pitchFamily="34"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382" y="3744822"/>
            <a:ext cx="1584176" cy="887139"/>
          </a:xfrm>
          <a:prstGeom prst="rect">
            <a:avLst/>
          </a:prstGeom>
        </p:spPr>
      </p:pic>
      <p:sp>
        <p:nvSpPr>
          <p:cNvPr id="5" name="4 Elipse"/>
          <p:cNvSpPr/>
          <p:nvPr/>
        </p:nvSpPr>
        <p:spPr>
          <a:xfrm>
            <a:off x="5561342" y="3468311"/>
            <a:ext cx="2304256" cy="1440160"/>
          </a:xfrm>
          <a:prstGeom prst="ellipse">
            <a:avLst/>
          </a:prstGeom>
          <a:noFill/>
          <a:ln w="762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srgbClr val="FFFFFF"/>
              </a:solidFill>
              <a:effectLst/>
              <a:uLnTx/>
              <a:uFillTx/>
              <a:latin typeface="Arial"/>
              <a:ea typeface="+mn-ea"/>
              <a:cs typeface="+mn-cs"/>
            </a:endParaRPr>
          </a:p>
        </p:txBody>
      </p:sp>
      <p:sp>
        <p:nvSpPr>
          <p:cNvPr id="6" name="5 Elipse"/>
          <p:cNvSpPr/>
          <p:nvPr/>
        </p:nvSpPr>
        <p:spPr>
          <a:xfrm>
            <a:off x="3767922" y="3018623"/>
            <a:ext cx="4320480" cy="2845037"/>
          </a:xfrm>
          <a:prstGeom prst="ellipse">
            <a:avLst/>
          </a:prstGeom>
          <a:noFill/>
          <a:ln w="762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srgbClr val="FFFFFF"/>
              </a:solidFill>
              <a:effectLst/>
              <a:uLnTx/>
              <a:uFillTx/>
              <a:latin typeface="Arial"/>
              <a:ea typeface="+mn-ea"/>
              <a:cs typeface="+mn-cs"/>
            </a:endParaRPr>
          </a:p>
        </p:txBody>
      </p:sp>
      <p:sp>
        <p:nvSpPr>
          <p:cNvPr id="7" name="6 Rectángulo"/>
          <p:cNvSpPr/>
          <p:nvPr/>
        </p:nvSpPr>
        <p:spPr>
          <a:xfrm>
            <a:off x="1024838" y="2821737"/>
            <a:ext cx="2034531" cy="461665"/>
          </a:xfrm>
          <a:prstGeom prst="rect">
            <a:avLst/>
          </a:prstGeom>
        </p:spPr>
        <p:txBody>
          <a:bodyPr wrap="none">
            <a:spAutoFit/>
          </a:bodyPr>
          <a:lstStyle/>
          <a:p>
            <a:r>
              <a:rPr lang="es-AR" sz="2400" dirty="0">
                <a:solidFill>
                  <a:srgbClr val="FFFF00"/>
                </a:solidFill>
                <a:latin typeface="Arial"/>
              </a:rPr>
              <a:t>Zona caliente</a:t>
            </a:r>
          </a:p>
        </p:txBody>
      </p:sp>
      <p:cxnSp>
        <p:nvCxnSpPr>
          <p:cNvPr id="8" name="7 Conector recto de flecha"/>
          <p:cNvCxnSpPr>
            <a:stCxn id="7" idx="3"/>
          </p:cNvCxnSpPr>
          <p:nvPr/>
        </p:nvCxnSpPr>
        <p:spPr>
          <a:xfrm>
            <a:off x="3059369" y="3052570"/>
            <a:ext cx="3222053" cy="830149"/>
          </a:xfrm>
          <a:prstGeom prst="straightConnector1">
            <a:avLst/>
          </a:prstGeom>
          <a:noFill/>
          <a:ln w="57150" cap="flat" cmpd="sng" algn="ctr">
            <a:solidFill>
              <a:srgbClr val="FF0000"/>
            </a:solidFill>
            <a:prstDash val="solid"/>
            <a:tailEnd type="arrow"/>
          </a:ln>
          <a:effectLst/>
        </p:spPr>
      </p:cxnSp>
      <p:sp>
        <p:nvSpPr>
          <p:cNvPr id="9" name="8 Rectángulo"/>
          <p:cNvSpPr/>
          <p:nvPr/>
        </p:nvSpPr>
        <p:spPr>
          <a:xfrm>
            <a:off x="1024838" y="3172728"/>
            <a:ext cx="1637928" cy="1015663"/>
          </a:xfrm>
          <a:prstGeom prst="rect">
            <a:avLst/>
          </a:prstGeom>
        </p:spPr>
        <p:txBody>
          <a:bodyPr wrap="square">
            <a:spAutoFit/>
          </a:bodyPr>
          <a:lstStyle/>
          <a:p>
            <a:pPr marL="45720"/>
            <a:r>
              <a:rPr lang="es-AR" sz="2000" dirty="0">
                <a:solidFill>
                  <a:srgbClr val="FFFFFF"/>
                </a:solidFill>
                <a:latin typeface="Arial"/>
              </a:rPr>
              <a:t>Rescatistas.</a:t>
            </a:r>
          </a:p>
          <a:p>
            <a:pPr marL="45720"/>
            <a:r>
              <a:rPr lang="es-AR" sz="2000" dirty="0">
                <a:solidFill>
                  <a:srgbClr val="FFFFFF"/>
                </a:solidFill>
                <a:latin typeface="Arial"/>
              </a:rPr>
              <a:t>Bomberos.</a:t>
            </a:r>
          </a:p>
          <a:p>
            <a:pPr marL="45720"/>
            <a:r>
              <a:rPr lang="es-AR" sz="2000" dirty="0">
                <a:solidFill>
                  <a:srgbClr val="FFFFFF"/>
                </a:solidFill>
                <a:latin typeface="Arial"/>
              </a:rPr>
              <a:t>Médicos.</a:t>
            </a:r>
          </a:p>
        </p:txBody>
      </p:sp>
      <p:sp>
        <p:nvSpPr>
          <p:cNvPr id="10" name="9 Rectángulo"/>
          <p:cNvSpPr/>
          <p:nvPr/>
        </p:nvSpPr>
        <p:spPr>
          <a:xfrm>
            <a:off x="1031556" y="4310675"/>
            <a:ext cx="1668727" cy="461665"/>
          </a:xfrm>
          <a:prstGeom prst="rect">
            <a:avLst/>
          </a:prstGeom>
        </p:spPr>
        <p:txBody>
          <a:bodyPr wrap="none">
            <a:spAutoFit/>
          </a:bodyPr>
          <a:lstStyle/>
          <a:p>
            <a:pPr marL="45720"/>
            <a:r>
              <a:rPr lang="es-AR" sz="2400" dirty="0">
                <a:solidFill>
                  <a:srgbClr val="FFFF00"/>
                </a:solidFill>
                <a:latin typeface="Arial"/>
              </a:rPr>
              <a:t>Zona tibia </a:t>
            </a:r>
          </a:p>
        </p:txBody>
      </p:sp>
      <p:sp>
        <p:nvSpPr>
          <p:cNvPr id="11" name="10 Rectángulo"/>
          <p:cNvSpPr/>
          <p:nvPr/>
        </p:nvSpPr>
        <p:spPr>
          <a:xfrm>
            <a:off x="1052064" y="4678837"/>
            <a:ext cx="2730539" cy="923330"/>
          </a:xfrm>
          <a:prstGeom prst="rect">
            <a:avLst/>
          </a:prstGeom>
        </p:spPr>
        <p:txBody>
          <a:bodyPr wrap="square">
            <a:spAutoFit/>
          </a:bodyPr>
          <a:lstStyle/>
          <a:p>
            <a:pPr marL="45720"/>
            <a:r>
              <a:rPr lang="es-AR" dirty="0">
                <a:solidFill>
                  <a:srgbClr val="FFFFFF"/>
                </a:solidFill>
                <a:latin typeface="Arial"/>
              </a:rPr>
              <a:t>Parque de materiales.</a:t>
            </a:r>
          </a:p>
          <a:p>
            <a:pPr marL="45720"/>
            <a:r>
              <a:rPr lang="es-AR" dirty="0">
                <a:solidFill>
                  <a:srgbClr val="FFFFFF"/>
                </a:solidFill>
                <a:latin typeface="Arial"/>
              </a:rPr>
              <a:t>Ambulancia.</a:t>
            </a:r>
          </a:p>
          <a:p>
            <a:pPr marL="45720"/>
            <a:r>
              <a:rPr lang="es-AR" dirty="0">
                <a:solidFill>
                  <a:srgbClr val="FFFFFF"/>
                </a:solidFill>
                <a:latin typeface="Arial"/>
              </a:rPr>
              <a:t>Móvil de bomberos</a:t>
            </a:r>
            <a:r>
              <a:rPr lang="es-AR" dirty="0">
                <a:solidFill>
                  <a:srgbClr val="FFFF00"/>
                </a:solidFill>
                <a:latin typeface="Arial"/>
              </a:rPr>
              <a:t>.</a:t>
            </a:r>
          </a:p>
        </p:txBody>
      </p:sp>
      <p:cxnSp>
        <p:nvCxnSpPr>
          <p:cNvPr id="12" name="11 Conector recto de flecha"/>
          <p:cNvCxnSpPr>
            <a:stCxn id="10" idx="3"/>
          </p:cNvCxnSpPr>
          <p:nvPr/>
        </p:nvCxnSpPr>
        <p:spPr>
          <a:xfrm>
            <a:off x="2700283" y="4541508"/>
            <a:ext cx="1669777" cy="90453"/>
          </a:xfrm>
          <a:prstGeom prst="straightConnector1">
            <a:avLst/>
          </a:prstGeom>
          <a:noFill/>
          <a:ln w="57150" cap="flat" cmpd="sng" algn="ctr">
            <a:solidFill>
              <a:srgbClr val="FFFF00"/>
            </a:solidFill>
            <a:prstDash val="solid"/>
            <a:tailEnd type="arrow"/>
          </a:ln>
          <a:effectLst/>
        </p:spPr>
      </p:cxnSp>
      <p:pic>
        <p:nvPicPr>
          <p:cNvPr id="13" name="1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0060" y="3912579"/>
            <a:ext cx="942404" cy="574636"/>
          </a:xfrm>
          <a:prstGeom prst="rect">
            <a:avLst/>
          </a:prstGeom>
        </p:spPr>
      </p:pic>
      <p:pic>
        <p:nvPicPr>
          <p:cNvPr id="14" name="1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5093" y="4973333"/>
            <a:ext cx="947335" cy="709586"/>
          </a:xfrm>
          <a:prstGeom prst="rect">
            <a:avLst/>
          </a:prstGeom>
        </p:spPr>
      </p:pic>
      <p:pic>
        <p:nvPicPr>
          <p:cNvPr id="15" name="1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7521" y="4802557"/>
            <a:ext cx="1171727" cy="662281"/>
          </a:xfrm>
          <a:prstGeom prst="rect">
            <a:avLst/>
          </a:prstGeom>
        </p:spPr>
      </p:pic>
      <p:sp>
        <p:nvSpPr>
          <p:cNvPr id="16" name="15 Rectángulo"/>
          <p:cNvSpPr/>
          <p:nvPr/>
        </p:nvSpPr>
        <p:spPr>
          <a:xfrm>
            <a:off x="1056581" y="5602167"/>
            <a:ext cx="1461939" cy="461665"/>
          </a:xfrm>
          <a:prstGeom prst="rect">
            <a:avLst/>
          </a:prstGeom>
        </p:spPr>
        <p:txBody>
          <a:bodyPr wrap="none">
            <a:spAutoFit/>
          </a:bodyPr>
          <a:lstStyle/>
          <a:p>
            <a:pPr marL="45720"/>
            <a:r>
              <a:rPr lang="es-AR" sz="2400" dirty="0">
                <a:solidFill>
                  <a:srgbClr val="FFFF00"/>
                </a:solidFill>
                <a:latin typeface="Arial"/>
              </a:rPr>
              <a:t>Zona fría</a:t>
            </a:r>
          </a:p>
        </p:txBody>
      </p:sp>
      <p:cxnSp>
        <p:nvCxnSpPr>
          <p:cNvPr id="17" name="16 Conector recto de flecha"/>
          <p:cNvCxnSpPr/>
          <p:nvPr/>
        </p:nvCxnSpPr>
        <p:spPr>
          <a:xfrm>
            <a:off x="2518520" y="5863660"/>
            <a:ext cx="2322742" cy="200172"/>
          </a:xfrm>
          <a:prstGeom prst="straightConnector1">
            <a:avLst/>
          </a:prstGeom>
          <a:noFill/>
          <a:ln w="57150" cap="flat" cmpd="sng" algn="ctr">
            <a:solidFill>
              <a:srgbClr val="00B050"/>
            </a:solidFill>
            <a:prstDash val="solid"/>
            <a:tailEnd type="arrow"/>
          </a:ln>
          <a:effectLst/>
        </p:spPr>
      </p:cxnSp>
      <p:pic>
        <p:nvPicPr>
          <p:cNvPr id="18" name="1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5088" y="6063832"/>
            <a:ext cx="1093663" cy="727783"/>
          </a:xfrm>
          <a:prstGeom prst="rect">
            <a:avLst/>
          </a:prstGeom>
        </p:spPr>
      </p:pic>
      <p:pic>
        <p:nvPicPr>
          <p:cNvPr id="19" name="18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3449" y="5829324"/>
            <a:ext cx="1095588" cy="696173"/>
          </a:xfrm>
          <a:prstGeom prst="rect">
            <a:avLst/>
          </a:prstGeom>
        </p:spPr>
      </p:pic>
    </p:spTree>
    <p:extLst>
      <p:ext uri="{BB962C8B-B14F-4D97-AF65-F5344CB8AC3E}">
        <p14:creationId xmlns:p14="http://schemas.microsoft.com/office/powerpoint/2010/main" val="1602566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shade val="48000"/>
                <a:satMod val="230000"/>
              </a:schemeClr>
            </a:gs>
            <a:gs pos="48000">
              <a:schemeClr val="bg2">
                <a:shade val="92000"/>
                <a:satMod val="230000"/>
              </a:schemeClr>
            </a:gs>
            <a:gs pos="100000">
              <a:schemeClr val="bg2">
                <a:tint val="85000"/>
                <a:satMod val="400000"/>
              </a:schemeClr>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51520" y="260648"/>
            <a:ext cx="8229600" cy="1399032"/>
          </a:xfrm>
        </p:spPr>
        <p:txBody>
          <a:bodyPr>
            <a:normAutofit/>
          </a:bodyPr>
          <a:lstStyle/>
          <a:p>
            <a:pPr algn="ctr"/>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556792"/>
            <a:ext cx="8229600" cy="4898016"/>
          </a:xfrm>
        </p:spPr>
        <p:txBody>
          <a:bodyPr>
            <a:normAutofit lnSpcReduction="10000"/>
          </a:bodyPr>
          <a:lstStyle/>
          <a:p>
            <a:pPr marL="64008" indent="0" algn="ctr">
              <a:buNone/>
            </a:pPr>
            <a:r>
              <a:rPr lang="es-AR" sz="2400" b="1" dirty="0" smtClean="0">
                <a:solidFill>
                  <a:srgbClr val="FFFF00"/>
                </a:solidFill>
                <a:latin typeface="Arial Black" panose="020B0A04020102020204" pitchFamily="34" charset="0"/>
              </a:rPr>
              <a:t>Determinar el nivel de atrapamiento de las victimas</a:t>
            </a:r>
            <a:r>
              <a:rPr lang="es-AR" sz="2400" b="1" dirty="0" smtClean="0">
                <a:solidFill>
                  <a:srgbClr val="FFFF00"/>
                </a:solidFill>
              </a:rPr>
              <a:t>.</a:t>
            </a:r>
          </a:p>
          <a:p>
            <a:pPr marL="64008" indent="0">
              <a:buNone/>
            </a:pPr>
            <a:endParaRPr lang="es-AR" sz="2400" dirty="0" smtClean="0"/>
          </a:p>
          <a:p>
            <a:pPr>
              <a:buFont typeface="Wingdings" panose="05000000000000000000" pitchFamily="2" charset="2"/>
              <a:buChar char="Ø"/>
            </a:pPr>
            <a:r>
              <a:rPr lang="es-AR" b="1" dirty="0" smtClean="0">
                <a:solidFill>
                  <a:srgbClr val="FFFF00"/>
                </a:solidFill>
                <a:latin typeface="Arial Black" panose="020B0A04020102020204" pitchFamily="34" charset="0"/>
              </a:rPr>
              <a:t>Mecánico. </a:t>
            </a:r>
            <a:r>
              <a:rPr lang="es-AR" sz="2400" b="1" dirty="0" smtClean="0">
                <a:latin typeface="Arial Black" panose="020B0A04020102020204" pitchFamily="34" charset="0"/>
              </a:rPr>
              <a:t>La persona accidentada no puede salir del vehiculó por motivos estructurales del mismo</a:t>
            </a:r>
          </a:p>
          <a:p>
            <a:pPr>
              <a:buFont typeface="Wingdings" panose="05000000000000000000" pitchFamily="2" charset="2"/>
              <a:buChar char="Ø"/>
            </a:pPr>
            <a:r>
              <a:rPr lang="es-AR" b="1" dirty="0" smtClean="0">
                <a:solidFill>
                  <a:srgbClr val="FFFF00"/>
                </a:solidFill>
                <a:latin typeface="Arial Black" panose="020B0A04020102020204" pitchFamily="34" charset="0"/>
              </a:rPr>
              <a:t>Físico 1. </a:t>
            </a:r>
            <a:r>
              <a:rPr lang="es-AR" sz="2400" b="1" dirty="0" smtClean="0">
                <a:latin typeface="Arial Black" panose="020B0A04020102020204" pitchFamily="34" charset="0"/>
              </a:rPr>
              <a:t>la persona que sufrió el accidente no puede salir del vehículo por sus heridas. </a:t>
            </a:r>
            <a:r>
              <a:rPr lang="es-AR" sz="2400" b="1" dirty="0" err="1" smtClean="0">
                <a:latin typeface="Arial Black" panose="020B0A04020102020204" pitchFamily="34" charset="0"/>
              </a:rPr>
              <a:t>Ej</a:t>
            </a:r>
            <a:r>
              <a:rPr lang="es-AR" sz="2400" b="1" dirty="0" smtClean="0">
                <a:latin typeface="Arial Black" panose="020B0A04020102020204" pitchFamily="34" charset="0"/>
              </a:rPr>
              <a:t>: una fractura.</a:t>
            </a:r>
            <a:endParaRPr lang="es-AR" b="1" dirty="0" smtClean="0">
              <a:solidFill>
                <a:srgbClr val="FFFF00"/>
              </a:solidFill>
              <a:latin typeface="Arial Black" panose="020B0A04020102020204" pitchFamily="34" charset="0"/>
            </a:endParaRPr>
          </a:p>
          <a:p>
            <a:pPr>
              <a:buFont typeface="Wingdings" panose="05000000000000000000" pitchFamily="2" charset="2"/>
              <a:buChar char="Ø"/>
            </a:pPr>
            <a:r>
              <a:rPr lang="es-AR" b="1" dirty="0" smtClean="0">
                <a:solidFill>
                  <a:srgbClr val="FFFF00"/>
                </a:solidFill>
                <a:latin typeface="Arial Black" panose="020B0A04020102020204" pitchFamily="34" charset="0"/>
              </a:rPr>
              <a:t>Físico 2. </a:t>
            </a:r>
            <a:r>
              <a:rPr lang="es-AR" sz="2400" b="1" dirty="0" smtClean="0">
                <a:latin typeface="Arial Black" panose="020B0A04020102020204" pitchFamily="34" charset="0"/>
              </a:rPr>
              <a:t>la persona accidentada se encuentra aprisionada con partes del vehículo,</a:t>
            </a:r>
          </a:p>
          <a:p>
            <a:endParaRPr lang="es-AR" dirty="0" smtClean="0"/>
          </a:p>
        </p:txBody>
      </p:sp>
    </p:spTree>
    <p:extLst>
      <p:ext uri="{BB962C8B-B14F-4D97-AF65-F5344CB8AC3E}">
        <p14:creationId xmlns:p14="http://schemas.microsoft.com/office/powerpoint/2010/main" val="3634721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60648"/>
            <a:ext cx="8229600" cy="1399032"/>
          </a:xfrm>
        </p:spPr>
        <p:txBody>
          <a:bodyPr>
            <a:normAutofit/>
          </a:bodyPr>
          <a:lstStyle/>
          <a:p>
            <a:pPr algn="ctr"/>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484784"/>
            <a:ext cx="8229600" cy="5256584"/>
          </a:xfrm>
        </p:spPr>
        <p:txBody>
          <a:bodyPr>
            <a:normAutofit fontScale="92500" lnSpcReduction="10000"/>
          </a:bodyPr>
          <a:lstStyle/>
          <a:p>
            <a:pPr marL="64008" indent="0" algn="just">
              <a:buNone/>
            </a:pPr>
            <a:r>
              <a:rPr lang="es-AR" sz="2600" dirty="0" smtClean="0">
                <a:latin typeface="Arial Black" panose="020B0A04020102020204" pitchFamily="34" charset="0"/>
                <a:cs typeface="Aparajita" panose="020B0604020202020204" pitchFamily="34" charset="0"/>
              </a:rPr>
              <a:t>Para mantener un control de la victima y la escena de trabajo, debemos mantener una organización de las maniobras a realizar.</a:t>
            </a:r>
          </a:p>
          <a:p>
            <a:pPr marL="64008" indent="0" algn="just">
              <a:buNone/>
            </a:pPr>
            <a:r>
              <a:rPr lang="es-AR" sz="2600" dirty="0" smtClean="0">
                <a:latin typeface="Arial Black" panose="020B0A04020102020204" pitchFamily="34" charset="0"/>
                <a:cs typeface="Aparajita" panose="020B0604020202020204" pitchFamily="34" charset="0"/>
              </a:rPr>
              <a:t>Por este motivo es que aplicaremos el </a:t>
            </a:r>
            <a:r>
              <a:rPr lang="es-AR" b="1" dirty="0" smtClean="0">
                <a:solidFill>
                  <a:srgbClr val="FFFF00"/>
                </a:solidFill>
                <a:latin typeface="Arial Black" panose="020B0A04020102020204" pitchFamily="34" charset="0"/>
                <a:cs typeface="Aparajita" panose="020B0604020202020204" pitchFamily="34" charset="0"/>
              </a:rPr>
              <a:t>método</a:t>
            </a:r>
            <a:r>
              <a:rPr lang="es-AR" sz="2600" b="1" dirty="0" smtClean="0">
                <a:solidFill>
                  <a:srgbClr val="FFFF00"/>
                </a:solidFill>
                <a:latin typeface="Arial Black" panose="020B0A04020102020204" pitchFamily="34" charset="0"/>
                <a:cs typeface="Aparajita" panose="020B0604020202020204" pitchFamily="34" charset="0"/>
              </a:rPr>
              <a:t> </a:t>
            </a:r>
            <a:r>
              <a:rPr lang="es-AR" b="1" dirty="0" smtClean="0">
                <a:solidFill>
                  <a:srgbClr val="FFFF00"/>
                </a:solidFill>
                <a:latin typeface="Arial Black" panose="020B0A04020102020204" pitchFamily="34" charset="0"/>
                <a:cs typeface="Aparajita" panose="020B0604020202020204" pitchFamily="34" charset="0"/>
              </a:rPr>
              <a:t>de rescate vehicular</a:t>
            </a:r>
            <a:r>
              <a:rPr lang="es-AR" dirty="0" smtClean="0">
                <a:latin typeface="Arial Black" panose="020B0A04020102020204" pitchFamily="34" charset="0"/>
                <a:cs typeface="Aparajita" panose="020B0604020202020204" pitchFamily="34" charset="0"/>
              </a:rPr>
              <a:t> </a:t>
            </a:r>
            <a:r>
              <a:rPr lang="es-AR" sz="2600" dirty="0" smtClean="0">
                <a:latin typeface="Arial Black" panose="020B0A04020102020204" pitchFamily="34" charset="0"/>
                <a:cs typeface="Aparajita" panose="020B0604020202020204" pitchFamily="34" charset="0"/>
              </a:rPr>
              <a:t>el cual se desarrolla de la siguiente manera.</a:t>
            </a:r>
          </a:p>
          <a:p>
            <a:pPr>
              <a:buFont typeface="Arial" panose="020B0604020202020204" pitchFamily="34" charset="0"/>
              <a:buChar char="•"/>
            </a:pPr>
            <a:r>
              <a:rPr lang="es-AR" b="1" dirty="0" smtClean="0">
                <a:solidFill>
                  <a:srgbClr val="FFFF00"/>
                </a:solidFill>
                <a:latin typeface="Arial Black" panose="020B0A04020102020204" pitchFamily="34" charset="0"/>
                <a:cs typeface="Aparajita" panose="020B0604020202020204" pitchFamily="34" charset="0"/>
              </a:rPr>
              <a:t>Seguridad en la escena.</a:t>
            </a:r>
          </a:p>
          <a:p>
            <a:pPr>
              <a:buFont typeface="Arial" panose="020B0604020202020204" pitchFamily="34" charset="0"/>
              <a:buChar char="•"/>
            </a:pPr>
            <a:r>
              <a:rPr lang="es-AR" b="1" dirty="0" smtClean="0">
                <a:solidFill>
                  <a:srgbClr val="FFFF00"/>
                </a:solidFill>
                <a:latin typeface="Arial Black" panose="020B0A04020102020204" pitchFamily="34" charset="0"/>
                <a:cs typeface="Aparajita" panose="020B0604020202020204" pitchFamily="34" charset="0"/>
              </a:rPr>
              <a:t>Estabilización.</a:t>
            </a:r>
          </a:p>
          <a:p>
            <a:pPr>
              <a:buFont typeface="Arial" panose="020B0604020202020204" pitchFamily="34" charset="0"/>
              <a:buChar char="•"/>
            </a:pPr>
            <a:r>
              <a:rPr lang="es-AR" b="1" dirty="0" smtClean="0">
                <a:solidFill>
                  <a:srgbClr val="FFFF00"/>
                </a:solidFill>
                <a:latin typeface="Arial Black" panose="020B0A04020102020204" pitchFamily="34" charset="0"/>
                <a:cs typeface="Aparajita" panose="020B0604020202020204" pitchFamily="34" charset="0"/>
              </a:rPr>
              <a:t>Aproximación a la victima.</a:t>
            </a:r>
          </a:p>
          <a:p>
            <a:pPr>
              <a:buFont typeface="Arial" panose="020B0604020202020204" pitchFamily="34" charset="0"/>
              <a:buChar char="•"/>
            </a:pPr>
            <a:r>
              <a:rPr lang="es-AR" b="1" dirty="0" smtClean="0">
                <a:solidFill>
                  <a:srgbClr val="FFFF00"/>
                </a:solidFill>
                <a:latin typeface="Arial Black" panose="020B0A04020102020204" pitchFamily="34" charset="0"/>
                <a:cs typeface="Aparajita" panose="020B0604020202020204" pitchFamily="34" charset="0"/>
              </a:rPr>
              <a:t>Acceso a la victima.</a:t>
            </a:r>
          </a:p>
          <a:p>
            <a:pPr>
              <a:buFont typeface="Arial" panose="020B0604020202020204" pitchFamily="34" charset="0"/>
              <a:buChar char="•"/>
            </a:pPr>
            <a:r>
              <a:rPr lang="es-AR" b="1" dirty="0" smtClean="0">
                <a:solidFill>
                  <a:srgbClr val="FFFF00"/>
                </a:solidFill>
                <a:latin typeface="Arial Black" panose="020B0A04020102020204" pitchFamily="34" charset="0"/>
                <a:cs typeface="Aparajita" panose="020B0604020202020204" pitchFamily="34" charset="0"/>
              </a:rPr>
              <a:t>Extricación vehicular.</a:t>
            </a:r>
          </a:p>
          <a:p>
            <a:pPr>
              <a:buFont typeface="Arial" panose="020B0604020202020204" pitchFamily="34" charset="0"/>
              <a:buChar char="•"/>
            </a:pPr>
            <a:r>
              <a:rPr lang="es-AR" b="1" dirty="0" smtClean="0">
                <a:solidFill>
                  <a:srgbClr val="FFFF00"/>
                </a:solidFill>
                <a:latin typeface="Arial Black" panose="020B0A04020102020204" pitchFamily="34" charset="0"/>
                <a:cs typeface="Aparajita" panose="020B0604020202020204" pitchFamily="34" charset="0"/>
              </a:rPr>
              <a:t>Extracción de la victima.</a:t>
            </a:r>
            <a:endParaRPr lang="es-AR" b="1" dirty="0">
              <a:solidFill>
                <a:srgbClr val="FFFF00"/>
              </a:solidFill>
              <a:latin typeface="Arial Black" panose="020B0A04020102020204" pitchFamily="34" charset="0"/>
              <a:cs typeface="Aparajita" panose="020B0604020202020204" pitchFamily="34" charset="0"/>
            </a:endParaRPr>
          </a:p>
        </p:txBody>
      </p:sp>
    </p:spTree>
    <p:extLst>
      <p:ext uri="{BB962C8B-B14F-4D97-AF65-F5344CB8AC3E}">
        <p14:creationId xmlns:p14="http://schemas.microsoft.com/office/powerpoint/2010/main" val="3147586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4400" b="1" dirty="0">
                <a:solidFill>
                  <a:srgbClr val="FF0000"/>
                </a:solidFill>
                <a:latin typeface="Aparajita" panose="020B0604020202020204" pitchFamily="34" charset="0"/>
                <a:cs typeface="Aparajita" panose="020B0604020202020204" pitchFamily="34" charset="0"/>
              </a:rPr>
              <a:t>Método del rescate vehicular</a:t>
            </a:r>
            <a:endParaRPr lang="es-AR" dirty="0"/>
          </a:p>
        </p:txBody>
      </p:sp>
      <p:sp>
        <p:nvSpPr>
          <p:cNvPr id="3" name="2 Marcador de contenido"/>
          <p:cNvSpPr>
            <a:spLocks noGrp="1"/>
          </p:cNvSpPr>
          <p:nvPr>
            <p:ph idx="1"/>
          </p:nvPr>
        </p:nvSpPr>
        <p:spPr>
          <a:xfrm>
            <a:off x="457200" y="1340768"/>
            <a:ext cx="8229600" cy="5510641"/>
          </a:xfrm>
          <a:ln>
            <a:noFill/>
          </a:ln>
        </p:spPr>
        <p:txBody>
          <a:bodyPr>
            <a:normAutofit fontScale="77500" lnSpcReduction="20000"/>
          </a:bodyPr>
          <a:lstStyle/>
          <a:p>
            <a:pPr marL="64008" indent="0" algn="ctr">
              <a:buNone/>
            </a:pPr>
            <a:r>
              <a:rPr lang="es-AR" sz="4800" b="1" dirty="0">
                <a:solidFill>
                  <a:srgbClr val="FFFF00"/>
                </a:solidFill>
                <a:latin typeface="Aparajita" panose="020B0604020202020204" pitchFamily="34" charset="0"/>
                <a:cs typeface="Aparajita" panose="020B0604020202020204" pitchFamily="34" charset="0"/>
              </a:rPr>
              <a:t>Seguridad en la </a:t>
            </a:r>
            <a:r>
              <a:rPr lang="es-AR" sz="4800" b="1" dirty="0" smtClean="0">
                <a:solidFill>
                  <a:srgbClr val="FFFF00"/>
                </a:solidFill>
                <a:latin typeface="Aparajita" panose="020B0604020202020204" pitchFamily="34" charset="0"/>
                <a:cs typeface="Aparajita" panose="020B0604020202020204" pitchFamily="34" charset="0"/>
              </a:rPr>
              <a:t>escena</a:t>
            </a:r>
          </a:p>
          <a:p>
            <a:pPr marL="64008" indent="0" algn="ctr">
              <a:buNone/>
            </a:pPr>
            <a:r>
              <a:rPr lang="es-AR" sz="2400" b="1" dirty="0" smtClean="0">
                <a:latin typeface="Arial Black" panose="020B0A04020102020204" pitchFamily="34" charset="0"/>
                <a:cs typeface="Aparajita" panose="020B0604020202020204" pitchFamily="34" charset="0"/>
              </a:rPr>
              <a:t>Asegurar escenario y escenario </a:t>
            </a:r>
          </a:p>
          <a:p>
            <a:pPr lvl="0" algn="just">
              <a:buClr>
                <a:srgbClr val="838D9B"/>
              </a:buClr>
              <a:buFont typeface="Arial" panose="020B0604020202020204" pitchFamily="34" charset="0"/>
              <a:buChar char="•"/>
            </a:pPr>
            <a:r>
              <a:rPr lang="es-AR" sz="2800" dirty="0" smtClean="0">
                <a:solidFill>
                  <a:srgbClr val="FFFF00"/>
                </a:solidFill>
                <a:latin typeface="Arial Black" panose="020B0A04020102020204" pitchFamily="34" charset="0"/>
                <a:cs typeface="Aparajita" panose="020B0604020202020204" pitchFamily="34" charset="0"/>
              </a:rPr>
              <a:t>Colocar </a:t>
            </a:r>
            <a:r>
              <a:rPr lang="es-AR" sz="2800" dirty="0">
                <a:solidFill>
                  <a:srgbClr val="FFFF00"/>
                </a:solidFill>
                <a:latin typeface="Arial Black" panose="020B0A04020102020204" pitchFamily="34" charset="0"/>
                <a:cs typeface="Aparajita" panose="020B0604020202020204" pitchFamily="34" charset="0"/>
              </a:rPr>
              <a:t>el móvil protegiéndonos del </a:t>
            </a:r>
            <a:r>
              <a:rPr lang="es-AR" sz="2800" dirty="0" smtClean="0">
                <a:solidFill>
                  <a:srgbClr val="FFFF00"/>
                </a:solidFill>
                <a:latin typeface="Arial Black" panose="020B0A04020102020204" pitchFamily="34" charset="0"/>
                <a:cs typeface="Aparajita" panose="020B0604020202020204" pitchFamily="34" charset="0"/>
              </a:rPr>
              <a:t>transito</a:t>
            </a:r>
            <a:r>
              <a:rPr lang="es-AR" sz="2400" dirty="0" smtClean="0">
                <a:latin typeface="Arial Black" panose="020B0A04020102020204" pitchFamily="34" charset="0"/>
                <a:cs typeface="Aparajita" panose="020B0604020202020204" pitchFamily="34" charset="0"/>
              </a:rPr>
              <a:t>. (se colocara a una distancia de unos o mas de 20 mts. Tomando de referencia la escena.)</a:t>
            </a:r>
          </a:p>
          <a:p>
            <a:pPr lvl="0" algn="just">
              <a:buClr>
                <a:srgbClr val="838D9B"/>
              </a:buClr>
              <a:buFont typeface="Arial" panose="020B0604020202020204" pitchFamily="34" charset="0"/>
              <a:buChar char="•"/>
            </a:pPr>
            <a:r>
              <a:rPr lang="es-AR" sz="2800" dirty="0" smtClean="0">
                <a:solidFill>
                  <a:srgbClr val="FFFF00"/>
                </a:solidFill>
                <a:latin typeface="Arial Black" panose="020B0A04020102020204" pitchFamily="34" charset="0"/>
                <a:cs typeface="Aparajita" panose="020B0604020202020204" pitchFamily="34" charset="0"/>
              </a:rPr>
              <a:t>Sectorizar </a:t>
            </a:r>
            <a:r>
              <a:rPr lang="es-AR" sz="2800" dirty="0">
                <a:solidFill>
                  <a:srgbClr val="FFFF00"/>
                </a:solidFill>
                <a:latin typeface="Arial Black" panose="020B0A04020102020204" pitchFamily="34" charset="0"/>
                <a:cs typeface="Aparajita" panose="020B0604020202020204" pitchFamily="34" charset="0"/>
              </a:rPr>
              <a:t>el escenario</a:t>
            </a:r>
            <a:r>
              <a:rPr lang="es-AR" sz="2400" dirty="0">
                <a:latin typeface="Arial Black" panose="020B0A04020102020204" pitchFamily="34" charset="0"/>
                <a:cs typeface="Aparajita" panose="020B0604020202020204" pitchFamily="34" charset="0"/>
              </a:rPr>
              <a:t>.(colocar conos y cintas de peligro</a:t>
            </a:r>
            <a:r>
              <a:rPr lang="es-AR" sz="2400" dirty="0" smtClean="0">
                <a:latin typeface="Arial Black" panose="020B0A04020102020204" pitchFamily="34" charset="0"/>
                <a:cs typeface="Aparajita" panose="020B0604020202020204" pitchFamily="34" charset="0"/>
              </a:rPr>
              <a:t>).</a:t>
            </a:r>
          </a:p>
          <a:p>
            <a:pPr lvl="0" algn="just">
              <a:buClr>
                <a:srgbClr val="838D9B"/>
              </a:buClr>
              <a:buFont typeface="Arial" panose="020B0604020202020204" pitchFamily="34" charset="0"/>
              <a:buChar char="•"/>
            </a:pPr>
            <a:r>
              <a:rPr lang="es-AR" sz="2400" dirty="0" smtClean="0">
                <a:latin typeface="Arial Black" panose="020B0A04020102020204" pitchFamily="34" charset="0"/>
                <a:cs typeface="Aparajita" panose="020B0604020202020204" pitchFamily="34" charset="0"/>
              </a:rPr>
              <a:t>Armar línea de protección.</a:t>
            </a:r>
          </a:p>
          <a:p>
            <a:pPr lvl="0" algn="just">
              <a:buClr>
                <a:srgbClr val="838D9B"/>
              </a:buClr>
              <a:buFont typeface="Arial" panose="020B0604020202020204" pitchFamily="34" charset="0"/>
              <a:buChar char="•"/>
            </a:pPr>
            <a:r>
              <a:rPr lang="es-AR" sz="2800" b="1" dirty="0" smtClean="0">
                <a:solidFill>
                  <a:srgbClr val="FFFF00"/>
                </a:solidFill>
                <a:latin typeface="Arial Black" panose="020B0A04020102020204" pitchFamily="34" charset="0"/>
                <a:cs typeface="Aparajita" panose="020B0604020202020204" pitchFamily="34" charset="0"/>
              </a:rPr>
              <a:t>Realizar un 360 grados.</a:t>
            </a:r>
          </a:p>
          <a:p>
            <a:pPr algn="just">
              <a:buFont typeface="Arial" panose="020B0604020202020204" pitchFamily="34" charset="0"/>
              <a:buChar char="•"/>
            </a:pPr>
            <a:r>
              <a:rPr lang="es-AR" sz="2800" dirty="0" smtClean="0">
                <a:solidFill>
                  <a:srgbClr val="FFFF00"/>
                </a:solidFill>
                <a:latin typeface="Arial Black" panose="020B0A04020102020204" pitchFamily="34" charset="0"/>
                <a:cs typeface="Aparajita" panose="020B0604020202020204" pitchFamily="34" charset="0"/>
              </a:rPr>
              <a:t>Controlar fluidos</a:t>
            </a:r>
            <a:r>
              <a:rPr lang="es-AR" sz="2400" dirty="0" smtClean="0">
                <a:latin typeface="Arial Black" panose="020B0A04020102020204" pitchFamily="34" charset="0"/>
                <a:cs typeface="Aparajita" panose="020B0604020202020204" pitchFamily="34" charset="0"/>
              </a:rPr>
              <a:t>.(combustible, aceites, refrigerantes, y líquidos que este pudiera transportar ).</a:t>
            </a:r>
          </a:p>
          <a:p>
            <a:pPr algn="just">
              <a:buFont typeface="Arial" panose="020B0604020202020204" pitchFamily="34" charset="0"/>
              <a:buChar char="•"/>
            </a:pPr>
            <a:r>
              <a:rPr lang="es-AR" sz="3100" dirty="0" smtClean="0">
                <a:solidFill>
                  <a:srgbClr val="FFFF00"/>
                </a:solidFill>
                <a:latin typeface="Arial Black" panose="020B0A04020102020204" pitchFamily="34" charset="0"/>
                <a:cs typeface="Aparajita" panose="020B0604020202020204" pitchFamily="34" charset="0"/>
              </a:rPr>
              <a:t>Controlar solidos. </a:t>
            </a:r>
            <a:r>
              <a:rPr lang="es-AR" sz="2400" dirty="0" smtClean="0">
                <a:latin typeface="Arial Black" panose="020B0A04020102020204" pitchFamily="34" charset="0"/>
                <a:cs typeface="Aparajita" panose="020B0604020202020204" pitchFamily="34" charset="0"/>
              </a:rPr>
              <a:t>(Mercancías que pudieran ser transportados y que requieren ser controlados).</a:t>
            </a:r>
          </a:p>
          <a:p>
            <a:pPr algn="just">
              <a:buFont typeface="Arial" panose="020B0604020202020204" pitchFamily="34" charset="0"/>
              <a:buChar char="•"/>
            </a:pPr>
            <a:r>
              <a:rPr lang="es-AR" sz="3100" dirty="0" smtClean="0">
                <a:solidFill>
                  <a:srgbClr val="FFFF00"/>
                </a:solidFill>
                <a:latin typeface="Arial Black" panose="020B0A04020102020204" pitchFamily="34" charset="0"/>
                <a:cs typeface="Aparajita" panose="020B0604020202020204" pitchFamily="34" charset="0"/>
              </a:rPr>
              <a:t>Corte de batería. </a:t>
            </a:r>
            <a:r>
              <a:rPr lang="es-AR" sz="2600" dirty="0" smtClean="0">
                <a:latin typeface="Arial Black" panose="020B0A04020102020204" pitchFamily="34" charset="0"/>
                <a:cs typeface="Aparajita" panose="020B0604020202020204" pitchFamily="34" charset="0"/>
              </a:rPr>
              <a:t>evaluar la situación, antes de realizar el corte.</a:t>
            </a:r>
          </a:p>
          <a:p>
            <a:pPr algn="just">
              <a:buFont typeface="Arial" panose="020B0604020202020204" pitchFamily="34" charset="0"/>
              <a:buChar char="•"/>
            </a:pPr>
            <a:r>
              <a:rPr lang="es-AR" sz="3100" dirty="0" smtClean="0">
                <a:solidFill>
                  <a:srgbClr val="FFFF00"/>
                </a:solidFill>
                <a:latin typeface="Arial Black" panose="020B0A04020102020204" pitchFamily="34" charset="0"/>
                <a:cs typeface="Aparajita" panose="020B0604020202020204" pitchFamily="34" charset="0"/>
              </a:rPr>
              <a:t>Control de peligros adyacentes. </a:t>
            </a:r>
            <a:r>
              <a:rPr lang="es-AR" sz="2400" dirty="0" smtClean="0">
                <a:latin typeface="Arial Black" panose="020B0A04020102020204" pitchFamily="34" charset="0"/>
                <a:cs typeface="Aparajita" panose="020B0604020202020204" pitchFamily="34" charset="0"/>
              </a:rPr>
              <a:t>(cables con tensión eléctrica, postes, arboles, publico. Allegados a la victima, Animales, </a:t>
            </a:r>
            <a:r>
              <a:rPr lang="es-AR" sz="2400" b="1" dirty="0" smtClean="0">
                <a:solidFill>
                  <a:srgbClr val="FFFF00"/>
                </a:solidFill>
                <a:latin typeface="Arial Black" panose="020B0A04020102020204" pitchFamily="34" charset="0"/>
                <a:cs typeface="Aparajita" panose="020B0604020202020204" pitchFamily="34" charset="0"/>
              </a:rPr>
              <a:t>todo riesgo debe ser controlado</a:t>
            </a:r>
            <a:r>
              <a:rPr lang="es-AR" sz="2400" dirty="0" smtClean="0">
                <a:solidFill>
                  <a:srgbClr val="FFFF00"/>
                </a:solidFill>
                <a:latin typeface="Arial Black" panose="020B0A04020102020204" pitchFamily="34" charset="0"/>
                <a:cs typeface="Aparajita" panose="020B0604020202020204" pitchFamily="34" charset="0"/>
              </a:rPr>
              <a:t>).</a:t>
            </a:r>
          </a:p>
          <a:p>
            <a:pPr>
              <a:buFont typeface="Arial" panose="020B0604020202020204" pitchFamily="34" charset="0"/>
              <a:buChar char="•"/>
            </a:pPr>
            <a:endParaRPr lang="es-AR" sz="2400" dirty="0" smtClean="0">
              <a:latin typeface="Aparajita" panose="020B0604020202020204" pitchFamily="34" charset="0"/>
              <a:cs typeface="Aparajita" panose="020B0604020202020204" pitchFamily="34" charset="0"/>
            </a:endParaRPr>
          </a:p>
          <a:p>
            <a:pPr marL="64008" indent="0">
              <a:buNone/>
            </a:pPr>
            <a:endParaRPr lang="es-AR" sz="2800" dirty="0"/>
          </a:p>
        </p:txBody>
      </p:sp>
    </p:spTree>
    <p:extLst>
      <p:ext uri="{BB962C8B-B14F-4D97-AF65-F5344CB8AC3E}">
        <p14:creationId xmlns:p14="http://schemas.microsoft.com/office/powerpoint/2010/main" val="42781523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ío">
  <a:themeElements>
    <a:clrScheme name="Perspectiva">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19966</TotalTime>
  <Words>1366</Words>
  <Application>Microsoft Office PowerPoint</Application>
  <PresentationFormat>Presentación en pantalla (4:3)</PresentationFormat>
  <Paragraphs>169</Paragraphs>
  <Slides>30</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30</vt:i4>
      </vt:variant>
    </vt:vector>
  </HeadingPairs>
  <TitlesOfParts>
    <vt:vector size="39" baseType="lpstr">
      <vt:lpstr>Aparajita</vt:lpstr>
      <vt:lpstr>Arial</vt:lpstr>
      <vt:lpstr>Arial Black</vt:lpstr>
      <vt:lpstr>Century Gothic</vt:lpstr>
      <vt:lpstr>Trebuchet MS</vt:lpstr>
      <vt:lpstr>Verdana</vt:lpstr>
      <vt:lpstr>Wingdings</vt:lpstr>
      <vt:lpstr>Wingdings 2</vt:lpstr>
      <vt:lpstr>Brío</vt:lpstr>
      <vt:lpstr>Presentación de PowerPoint</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Presentación de PowerPoint</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Método del rescate vehicular</vt:lpstr>
      <vt:lpstr>Técnicas de Extricación</vt:lpstr>
      <vt:lpstr>Método del rescate vehicular</vt:lpstr>
      <vt:lpstr>Método del rescate vehicular</vt:lpstr>
      <vt:lpstr>Método del rescate vehicular</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Silvana</dc:creator>
  <cp:lastModifiedBy>hectorlvalencia1978@hotmail.com</cp:lastModifiedBy>
  <cp:revision>109</cp:revision>
  <dcterms:created xsi:type="dcterms:W3CDTF">2020-07-19T17:23:53Z</dcterms:created>
  <dcterms:modified xsi:type="dcterms:W3CDTF">2024-07-09T23:37:56Z</dcterms:modified>
</cp:coreProperties>
</file>