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71" r:id="rId1"/>
  </p:sldMasterIdLst>
  <p:sldIdLst>
    <p:sldId id="256" r:id="rId2"/>
    <p:sldId id="280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129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66442" y="1447801"/>
            <a:ext cx="662096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6442" y="4777380"/>
            <a:ext cx="662096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smtClean="0"/>
              <a:t>11/4/2022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23639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3" y="4800587"/>
            <a:ext cx="66209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66442" y="685800"/>
            <a:ext cx="662096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3" y="5367325"/>
            <a:ext cx="662096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11/4/2022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05745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2" y="1447800"/>
            <a:ext cx="6620968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2" y="3657600"/>
            <a:ext cx="6620968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11/4/2022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133653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81409" y="1447800"/>
            <a:ext cx="6001049" cy="2317649"/>
          </a:xfrm>
        </p:spPr>
        <p:txBody>
          <a:bodyPr/>
          <a:lstStyle>
            <a:lvl1pPr>
              <a:defRPr sz="48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54530" y="3765449"/>
            <a:ext cx="5449871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2" y="4350657"/>
            <a:ext cx="6620968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11/4/2022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‹Nº›</a:t>
            </a:fld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673897" y="971253"/>
            <a:ext cx="601591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sz="12200" dirty="0"/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999690" y="2613787"/>
            <a:ext cx="601591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sz="12200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1942245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3124201"/>
            <a:ext cx="6620969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2" y="4777381"/>
            <a:ext cx="6620968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11/4/2022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839118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4834" y="1981200"/>
            <a:ext cx="22107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489475" y="2667000"/>
            <a:ext cx="219608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13504" y="1981200"/>
            <a:ext cx="220275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2905586" y="2667000"/>
            <a:ext cx="2210671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344917" y="1981200"/>
            <a:ext cx="219965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5344917" y="2667000"/>
            <a:ext cx="2199658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2795334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223030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11/4/2022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602288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de imagen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89475" y="4250949"/>
            <a:ext cx="220561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489475" y="2209800"/>
            <a:ext cx="2205612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489475" y="4827212"/>
            <a:ext cx="2205612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17792" y="4250949"/>
            <a:ext cx="21984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2917791" y="2209800"/>
            <a:ext cx="2198466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2916776" y="4827211"/>
            <a:ext cx="2201378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344917" y="4250949"/>
            <a:ext cx="219965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344916" y="2209800"/>
            <a:ext cx="2199658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5344824" y="4827209"/>
            <a:ext cx="2202571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2795334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223030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11/4/2022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872019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11/4/2022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717176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229782" y="430214"/>
            <a:ext cx="1314793" cy="5826125"/>
          </a:xfrm>
        </p:spPr>
        <p:txBody>
          <a:bodyPr vert="eaVert" anchor="b" anchorCtr="0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89475" y="773205"/>
            <a:ext cx="5568812" cy="5483134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11/4/2022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76659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11/4/2022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94616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3" y="2861734"/>
            <a:ext cx="662096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2" y="4777381"/>
            <a:ext cx="662096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11/4/2022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53065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7700" y="2060576"/>
            <a:ext cx="3298113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41975" y="2056093"/>
            <a:ext cx="3298115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11/4/2022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79550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7700" y="1905000"/>
            <a:ext cx="329811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7700" y="2514600"/>
            <a:ext cx="3298113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241976" y="1905000"/>
            <a:ext cx="3298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241976" y="2514600"/>
            <a:ext cx="3298113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11/4/2022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61403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11/4/2022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59830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11/4/2022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27013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1447800"/>
            <a:ext cx="2551462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89397" y="1447800"/>
            <a:ext cx="3898013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1" y="3129281"/>
            <a:ext cx="2551462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11/4/2022</a:t>
            </a:fld>
            <a:endParaRPr lang="en-US" dirty="0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15697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5656" y="1854192"/>
            <a:ext cx="3820674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213517" y="1143000"/>
            <a:ext cx="2400925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1" y="3657600"/>
            <a:ext cx="3814728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11/4/2022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19675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Oval 21"/>
          <p:cNvSpPr/>
          <p:nvPr/>
        </p:nvSpPr>
        <p:spPr>
          <a:xfrm>
            <a:off x="629943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40000"/>
                  <a:lumOff val="60000"/>
                  <a:alpha val="7000"/>
                </a:schemeClr>
              </a:gs>
              <a:gs pos="69000">
                <a:schemeClr val="bg2">
                  <a:lumMod val="40000"/>
                  <a:lumOff val="60000"/>
                  <a:alpha val="0"/>
                </a:schemeClr>
              </a:gs>
              <a:gs pos="36000">
                <a:schemeClr val="bg2">
                  <a:lumMod val="40000"/>
                  <a:lumOff val="6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3" name="Oval 22"/>
          <p:cNvSpPr/>
          <p:nvPr/>
        </p:nvSpPr>
        <p:spPr>
          <a:xfrm>
            <a:off x="5689832" y="-457200"/>
            <a:ext cx="1600200" cy="16002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40000"/>
                  <a:lumOff val="60000"/>
                  <a:alpha val="14000"/>
                </a:schemeClr>
              </a:gs>
              <a:gs pos="73000">
                <a:schemeClr val="bg2">
                  <a:lumMod val="40000"/>
                  <a:lumOff val="60000"/>
                  <a:alpha val="0"/>
                </a:schemeClr>
              </a:gs>
              <a:gs pos="36000">
                <a:schemeClr val="bg2">
                  <a:lumMod val="40000"/>
                  <a:lumOff val="60000"/>
                  <a:alpha val="7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4" name="Oval 23"/>
          <p:cNvSpPr/>
          <p:nvPr/>
        </p:nvSpPr>
        <p:spPr>
          <a:xfrm>
            <a:off x="6299432" y="6096000"/>
            <a:ext cx="990600" cy="9906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40000"/>
                  <a:lumOff val="60000"/>
                  <a:alpha val="14000"/>
                </a:schemeClr>
              </a:gs>
              <a:gs pos="66000">
                <a:schemeClr val="bg2">
                  <a:lumMod val="40000"/>
                  <a:lumOff val="60000"/>
                  <a:alpha val="0"/>
                </a:schemeClr>
              </a:gs>
              <a:gs pos="36000">
                <a:schemeClr val="bg2">
                  <a:lumMod val="40000"/>
                  <a:lumOff val="60000"/>
                  <a:alpha val="7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0" name="Oval 19"/>
          <p:cNvSpPr/>
          <p:nvPr/>
        </p:nvSpPr>
        <p:spPr>
          <a:xfrm>
            <a:off x="-153988" y="2667000"/>
            <a:ext cx="4191000" cy="41910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40000"/>
                  <a:lumOff val="60000"/>
                  <a:alpha val="11000"/>
                </a:schemeClr>
              </a:gs>
              <a:gs pos="75000">
                <a:schemeClr val="bg2">
                  <a:lumMod val="40000"/>
                  <a:lumOff val="60000"/>
                  <a:alpha val="0"/>
                </a:schemeClr>
              </a:gs>
              <a:gs pos="36000">
                <a:schemeClr val="bg2">
                  <a:lumMod val="40000"/>
                  <a:lumOff val="60000"/>
                  <a:alpha val="1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1" name="Oval 20"/>
          <p:cNvSpPr/>
          <p:nvPr/>
        </p:nvSpPr>
        <p:spPr>
          <a:xfrm>
            <a:off x="-839788" y="2895600"/>
            <a:ext cx="2362200" cy="23622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40000"/>
                  <a:lumOff val="60000"/>
                  <a:alpha val="8000"/>
                </a:schemeClr>
              </a:gs>
              <a:gs pos="72000">
                <a:schemeClr val="bg2">
                  <a:lumMod val="40000"/>
                  <a:lumOff val="60000"/>
                  <a:alpha val="0"/>
                </a:schemeClr>
              </a:gs>
              <a:gs pos="36000">
                <a:schemeClr val="bg2">
                  <a:lumMod val="40000"/>
                  <a:lumOff val="60000"/>
                  <a:alpha val="8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9" name="Rectangle 18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84710" y="452718"/>
            <a:ext cx="7055380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7700" y="2052925"/>
            <a:ext cx="6711654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7494989" y="1828771"/>
            <a:ext cx="990599" cy="22865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4509A250-FF31-4206-8172-F9D3106AACB1}" type="datetimeFigureOut">
              <a:rPr lang="en-US" smtClean="0"/>
              <a:t>11/4/2022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6233335" y="3263371"/>
            <a:ext cx="3859795" cy="2286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766431" y="295736"/>
            <a:ext cx="628813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1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02111984F56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848527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75" r:id="rId4"/>
    <p:sldLayoutId id="2147483676" r:id="rId5"/>
    <p:sldLayoutId id="2147483677" r:id="rId6"/>
    <p:sldLayoutId id="2147483678" r:id="rId7"/>
    <p:sldLayoutId id="2147483679" r:id="rId8"/>
    <p:sldLayoutId id="2147483680" r:id="rId9"/>
    <p:sldLayoutId id="2147483681" r:id="rId10"/>
    <p:sldLayoutId id="2147483682" r:id="rId11"/>
    <p:sldLayoutId id="2147483683" r:id="rId12"/>
    <p:sldLayoutId id="2147483684" r:id="rId13"/>
    <p:sldLayoutId id="2147483685" r:id="rId14"/>
    <p:sldLayoutId id="2147483686" r:id="rId15"/>
    <p:sldLayoutId id="2147483687" r:id="rId16"/>
    <p:sldLayoutId id="2147483688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>
          <a:xfrm>
            <a:off x="1315285" y="539966"/>
            <a:ext cx="6639043" cy="1050398"/>
          </a:xfrm>
        </p:spPr>
        <p:txBody>
          <a:bodyPr/>
          <a:lstStyle/>
          <a:p>
            <a:r>
              <a:rPr lang="es-AR" sz="4000" b="1" dirty="0">
                <a:ln w="6350">
                  <a:solidFill>
                    <a:srgbClr val="759AA5">
                      <a:shade val="43000"/>
                    </a:srgbClr>
                  </a:solidFill>
                </a:ln>
                <a:solidFill>
                  <a:srgbClr val="FF0000"/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latin typeface="Arial Black" panose="020B0A04020102020204" pitchFamily="34" charset="0"/>
              </a:rPr>
              <a:t>RESCATE VEHICULAR</a:t>
            </a:r>
            <a:endParaRPr lang="es-AR" sz="4000" dirty="0"/>
          </a:p>
        </p:txBody>
      </p:sp>
      <p:pic>
        <p:nvPicPr>
          <p:cNvPr id="6" name="Marcador de contenido 5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188652" y="2217921"/>
            <a:ext cx="4608975" cy="2030144"/>
          </a:xfrm>
          <a:prstGeom prst="rect">
            <a:avLst/>
          </a:prstGeom>
        </p:spPr>
      </p:pic>
      <p:sp>
        <p:nvSpPr>
          <p:cNvPr id="7" name="Rectángulo 6"/>
          <p:cNvSpPr/>
          <p:nvPr/>
        </p:nvSpPr>
        <p:spPr>
          <a:xfrm>
            <a:off x="6265572" y="4875622"/>
            <a:ext cx="4572000" cy="1717393"/>
          </a:xfrm>
          <a:prstGeom prst="rect">
            <a:avLst/>
          </a:prstGeom>
        </p:spPr>
        <p:txBody>
          <a:bodyPr>
            <a:spAutoFit/>
          </a:bodyPr>
          <a:lstStyle/>
          <a:p>
            <a:pPr lvl="0" defTabSz="914400">
              <a:spcBef>
                <a:spcPct val="20000"/>
              </a:spcBef>
              <a:buClr>
                <a:srgbClr val="C8C8B1"/>
              </a:buClr>
            </a:pPr>
            <a:r>
              <a:rPr lang="es-AR" sz="4800" b="1" dirty="0">
                <a:solidFill>
                  <a:srgbClr val="FFFFFF">
                    <a:lumMod val="75000"/>
                  </a:srgbClr>
                </a:solidFill>
                <a:latin typeface="Arial"/>
              </a:rPr>
              <a:t>NIVEL 2</a:t>
            </a:r>
            <a:r>
              <a:rPr lang="es-AR" sz="4800" b="1" dirty="0" smtClean="0">
                <a:solidFill>
                  <a:srgbClr val="FFFFFF">
                    <a:lumMod val="75000"/>
                  </a:srgbClr>
                </a:solidFill>
                <a:latin typeface="Arial"/>
              </a:rPr>
              <a:t> </a:t>
            </a:r>
            <a:endParaRPr lang="es-AR" sz="4800" b="1" dirty="0">
              <a:solidFill>
                <a:srgbClr val="FFFFFF">
                  <a:lumMod val="75000"/>
                </a:srgbClr>
              </a:solidFill>
              <a:latin typeface="Arial"/>
            </a:endParaRPr>
          </a:p>
          <a:p>
            <a:pPr lvl="0" defTabSz="914400">
              <a:spcBef>
                <a:spcPct val="20000"/>
              </a:spcBef>
              <a:buClr>
                <a:srgbClr val="C8C8B1"/>
              </a:buClr>
            </a:pPr>
            <a:r>
              <a:rPr lang="es-AR" sz="4800" b="1" dirty="0">
                <a:solidFill>
                  <a:srgbClr val="FFFFFF">
                    <a:lumMod val="75000"/>
                  </a:srgbClr>
                </a:solidFill>
                <a:latin typeface="Arial"/>
              </a:rPr>
              <a:t>BASICO</a:t>
            </a:r>
          </a:p>
        </p:txBody>
      </p:sp>
    </p:spTree>
    <p:extLst>
      <p:ext uri="{BB962C8B-B14F-4D97-AF65-F5344CB8AC3E}">
        <p14:creationId xmlns:p14="http://schemas.microsoft.com/office/powerpoint/2010/main" val="990508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27700" y="504233"/>
            <a:ext cx="7055380" cy="1400530"/>
          </a:xfrm>
        </p:spPr>
        <p:txBody>
          <a:bodyPr/>
          <a:lstStyle/>
          <a:p>
            <a:r>
              <a:rPr lang="es-AR" sz="4400" b="1" dirty="0">
                <a:ln w="6350">
                  <a:solidFill>
                    <a:srgbClr val="759AA5">
                      <a:shade val="43000"/>
                    </a:srgbClr>
                  </a:solidFill>
                </a:ln>
                <a:solidFill>
                  <a:srgbClr val="FF0000"/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latin typeface="Arial Black" panose="020B0A04020102020204" pitchFamily="34" charset="0"/>
              </a:rPr>
              <a:t>RESCATE VEHICULAR</a:t>
            </a:r>
            <a:endParaRPr lang="es-AR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27699" y="1738649"/>
            <a:ext cx="7620841" cy="4509758"/>
          </a:xfrm>
        </p:spPr>
        <p:txBody>
          <a:bodyPr>
            <a:normAutofit/>
          </a:bodyPr>
          <a:lstStyle/>
          <a:p>
            <a:r>
              <a:rPr lang="es-ES" sz="2800" dirty="0" smtClean="0">
                <a:solidFill>
                  <a:srgbClr val="FFFF00"/>
                </a:solidFill>
                <a:latin typeface="Arial Black" panose="020B0A04020102020204" pitchFamily="34" charset="0"/>
              </a:rPr>
              <a:t>Cooperación en la extracción: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s-ES" sz="2800" dirty="0">
                <a:latin typeface="Arial Rounded MT Bold" panose="020F0704030504030204" pitchFamily="34" charset="0"/>
              </a:rPr>
              <a:t>E</a:t>
            </a:r>
            <a:r>
              <a:rPr lang="es-ES" sz="2800" dirty="0" smtClean="0">
                <a:latin typeface="Arial Rounded MT Bold" panose="020F0704030504030204" pitchFamily="34" charset="0"/>
              </a:rPr>
              <a:t>l encargado se pondrá a disposición, al mando del APH.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s-ES" sz="2800" dirty="0">
                <a:latin typeface="Arial Rounded MT Bold" panose="020F0704030504030204" pitchFamily="34" charset="0"/>
              </a:rPr>
              <a:t>D</a:t>
            </a:r>
            <a:r>
              <a:rPr lang="es-ES" sz="2800" dirty="0" smtClean="0">
                <a:latin typeface="Arial Rounded MT Bold" panose="020F0704030504030204" pitchFamily="34" charset="0"/>
              </a:rPr>
              <a:t>ispone del personal que el APH solicite.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s-AR" sz="2800" dirty="0" smtClean="0">
                <a:latin typeface="Arial Rounded MT Bold" panose="020F0704030504030204" pitchFamily="34" charset="0"/>
              </a:rPr>
              <a:t>Establecer  mecanismos adecuados de comunicación, coordinación y posicionamiento de los organismos intervinientes.</a:t>
            </a:r>
            <a:endParaRPr lang="es-ES" sz="2800" dirty="0" smtClean="0"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04674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55837" y="529991"/>
            <a:ext cx="7055380" cy="1400530"/>
          </a:xfrm>
        </p:spPr>
        <p:txBody>
          <a:bodyPr/>
          <a:lstStyle/>
          <a:p>
            <a:r>
              <a:rPr lang="es-AR" sz="4400" b="1" dirty="0">
                <a:ln w="6350">
                  <a:solidFill>
                    <a:srgbClr val="759AA5">
                      <a:shade val="43000"/>
                    </a:srgbClr>
                  </a:solidFill>
                </a:ln>
                <a:solidFill>
                  <a:srgbClr val="FF0000"/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latin typeface="Arial Black" panose="020B0A04020102020204" pitchFamily="34" charset="0"/>
              </a:rPr>
              <a:t>RESCATE VEHICULAR</a:t>
            </a:r>
            <a:endParaRPr lang="es-AR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27700" y="1635617"/>
            <a:ext cx="7582204" cy="4612789"/>
          </a:xfrm>
        </p:spPr>
        <p:txBody>
          <a:bodyPr>
            <a:normAutofit lnSpcReduction="10000"/>
          </a:bodyPr>
          <a:lstStyle/>
          <a:p>
            <a:r>
              <a:rPr lang="es-ES" sz="3200" dirty="0" smtClean="0">
                <a:solidFill>
                  <a:srgbClr val="FFFF00"/>
                </a:solidFill>
                <a:latin typeface="Arial Black" panose="020B0A04020102020204" pitchFamily="34" charset="0"/>
              </a:rPr>
              <a:t>Seguridad final: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es-ES" sz="3200" dirty="0" smtClean="0">
                <a:latin typeface="Arial Rounded MT Bold" panose="020F0704030504030204" pitchFamily="34" charset="0"/>
              </a:rPr>
              <a:t>realizar rastreo perimetral del escenario.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es-ES" sz="3200" dirty="0" smtClean="0">
                <a:latin typeface="Arial Rounded MT Bold" panose="020F0704030504030204" pitchFamily="34" charset="0"/>
              </a:rPr>
              <a:t>utilización de cámaras térmicas.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es-ES" sz="3200" dirty="0" smtClean="0">
                <a:latin typeface="Arial Rounded MT Bold" panose="020F0704030504030204" pitchFamily="34" charset="0"/>
              </a:rPr>
              <a:t>Todo el personal debe contar con el EPP, correspondiente para la recuperación del material.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es-ES" sz="3200" dirty="0" smtClean="0">
                <a:latin typeface="Arial Rounded MT Bold" panose="020F0704030504030204" pitchFamily="34" charset="0"/>
              </a:rPr>
              <a:t>recopilación de datos para reflejar en el parte.</a:t>
            </a:r>
            <a:endParaRPr lang="es-AR" sz="3200" dirty="0"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701520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27700" y="504233"/>
            <a:ext cx="7055380" cy="1400530"/>
          </a:xfrm>
        </p:spPr>
        <p:txBody>
          <a:bodyPr/>
          <a:lstStyle/>
          <a:p>
            <a:r>
              <a:rPr lang="es-AR" sz="4400" b="1" dirty="0">
                <a:ln w="6350">
                  <a:solidFill>
                    <a:srgbClr val="759AA5">
                      <a:shade val="43000"/>
                    </a:srgbClr>
                  </a:solidFill>
                </a:ln>
                <a:solidFill>
                  <a:srgbClr val="FF0000"/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latin typeface="Arial Black" panose="020B0A04020102020204" pitchFamily="34" charset="0"/>
              </a:rPr>
              <a:t>RESCATE VEHICULAR</a:t>
            </a:r>
            <a:endParaRPr lang="es-AR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27699" y="1712891"/>
            <a:ext cx="7569325" cy="4535516"/>
          </a:xfrm>
        </p:spPr>
        <p:txBody>
          <a:bodyPr>
            <a:normAutofit/>
          </a:bodyPr>
          <a:lstStyle/>
          <a:p>
            <a:r>
              <a:rPr lang="es-ES" sz="3200" dirty="0" smtClean="0">
                <a:solidFill>
                  <a:srgbClr val="FFFF00"/>
                </a:solidFill>
                <a:latin typeface="Arial Black" panose="020B0A04020102020204" pitchFamily="34" charset="0"/>
              </a:rPr>
              <a:t>Análisis de la intervención: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s-ES" sz="2400" dirty="0" smtClean="0">
                <a:latin typeface="Arial Rounded MT Bold" panose="020F0704030504030204" pitchFamily="34" charset="0"/>
              </a:rPr>
              <a:t>es de importancia que este tipo de reuniones se ejerza una autocritica por el bien en común.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s-ES" sz="2400" dirty="0" smtClean="0">
                <a:latin typeface="Arial Rounded MT Bold" panose="020F0704030504030204" pitchFamily="34" charset="0"/>
              </a:rPr>
              <a:t>En ningún momento se analiza la profesionalidad de los miembros.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s-ES" sz="2400" dirty="0" smtClean="0">
                <a:latin typeface="Arial Rounded MT Bold" panose="020F0704030504030204" pitchFamily="34" charset="0"/>
              </a:rPr>
              <a:t>Se debe evitar la búsqueda de culpables.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s-ES" sz="2400" dirty="0" smtClean="0">
                <a:latin typeface="Arial Rounded MT Bold" panose="020F0704030504030204" pitchFamily="34" charset="0"/>
              </a:rPr>
              <a:t>Se deben analizar única y exclusivamente las tareas realizadas,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s-ES" sz="2400" dirty="0" smtClean="0">
                <a:latin typeface="Arial Rounded MT Bold" panose="020F0704030504030204" pitchFamily="34" charset="0"/>
              </a:rPr>
              <a:t>Se </a:t>
            </a:r>
            <a:r>
              <a:rPr lang="es-ES" sz="2400" dirty="0" err="1" smtClean="0">
                <a:latin typeface="Arial Rounded MT Bold" panose="020F0704030504030204" pitchFamily="34" charset="0"/>
              </a:rPr>
              <a:t>espone</a:t>
            </a:r>
            <a:r>
              <a:rPr lang="es-ES" sz="2400" dirty="0" smtClean="0">
                <a:latin typeface="Arial Rounded MT Bold" panose="020F0704030504030204" pitchFamily="34" charset="0"/>
              </a:rPr>
              <a:t> lo que fue bien para aplicarlo en futuras intervenciones.</a:t>
            </a:r>
            <a:endParaRPr lang="es-AR" sz="2400" dirty="0"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428363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27700" y="491355"/>
            <a:ext cx="7055380" cy="1400530"/>
          </a:xfrm>
        </p:spPr>
        <p:txBody>
          <a:bodyPr/>
          <a:lstStyle/>
          <a:p>
            <a:r>
              <a:rPr lang="es-AR" sz="4400" b="1" dirty="0">
                <a:ln w="6350">
                  <a:solidFill>
                    <a:srgbClr val="759AA5">
                      <a:shade val="43000"/>
                    </a:srgbClr>
                  </a:solidFill>
                </a:ln>
                <a:solidFill>
                  <a:srgbClr val="FF0000"/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latin typeface="Arial Black" panose="020B0A04020102020204" pitchFamily="34" charset="0"/>
              </a:rPr>
              <a:t>RESCATE VEHICULAR</a:t>
            </a:r>
            <a:endParaRPr lang="es-AR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27700" y="1635617"/>
            <a:ext cx="7556446" cy="4612789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s-ES" sz="2800" dirty="0" smtClean="0">
                <a:latin typeface="Arial Black" panose="020B0A04020102020204" pitchFamily="34" charset="0"/>
              </a:rPr>
              <a:t>          </a:t>
            </a:r>
            <a:r>
              <a:rPr lang="es-ES" sz="3200" dirty="0" smtClean="0">
                <a:solidFill>
                  <a:srgbClr val="FFFF00"/>
                </a:solidFill>
                <a:latin typeface="Arial Black" panose="020B0A04020102020204" pitchFamily="34" charset="0"/>
              </a:rPr>
              <a:t>Reconocimiento 360º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es-ES" sz="3200" dirty="0" smtClean="0">
                <a:latin typeface="Arial Rounded MT Bold" panose="020F0704030504030204" pitchFamily="34" charset="0"/>
              </a:rPr>
              <a:t>El reconocimiento es la primera tarea que debe realizarse.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es-ES" sz="3200" dirty="0" smtClean="0">
                <a:latin typeface="Arial Rounded MT Bold" panose="020F0704030504030204" pitchFamily="34" charset="0"/>
              </a:rPr>
              <a:t>Realizar el 360º respetando la zona de seguridad, marcada por la zona caliente ( 2mt. a 5mt.).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es-ES" sz="3200" dirty="0" smtClean="0">
                <a:latin typeface="Arial Rounded MT Bold" panose="020F0704030504030204" pitchFamily="34" charset="0"/>
              </a:rPr>
              <a:t>Solo el mando puede invadir esta distancia para identificar riesgos concretos.</a:t>
            </a:r>
          </a:p>
          <a:p>
            <a:pPr marL="0" indent="0">
              <a:buNone/>
            </a:pPr>
            <a:endParaRPr lang="es-AR" sz="3200" dirty="0">
              <a:solidFill>
                <a:srgbClr val="FFFF00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7600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27700" y="504233"/>
            <a:ext cx="7055380" cy="1400530"/>
          </a:xfrm>
        </p:spPr>
        <p:txBody>
          <a:bodyPr/>
          <a:lstStyle/>
          <a:p>
            <a:r>
              <a:rPr lang="es-AR" sz="4400" b="1" dirty="0">
                <a:ln w="6350">
                  <a:solidFill>
                    <a:srgbClr val="759AA5">
                      <a:shade val="43000"/>
                    </a:srgbClr>
                  </a:solidFill>
                </a:ln>
                <a:solidFill>
                  <a:srgbClr val="FF0000"/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latin typeface="Arial Black" panose="020B0A04020102020204" pitchFamily="34" charset="0"/>
              </a:rPr>
              <a:t>RESCATE VEHICULAR</a:t>
            </a:r>
            <a:endParaRPr lang="es-AR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27700" y="1596981"/>
            <a:ext cx="7517810" cy="4651426"/>
          </a:xfrm>
        </p:spPr>
        <p:txBody>
          <a:bodyPr/>
          <a:lstStyle/>
          <a:p>
            <a:pPr algn="just"/>
            <a:r>
              <a:rPr lang="es-ES" sz="2800" dirty="0" smtClean="0">
                <a:solidFill>
                  <a:srgbClr val="FFFF00"/>
                </a:solidFill>
                <a:latin typeface="Arial Black" panose="020B0A04020102020204" pitchFamily="34" charset="0"/>
              </a:rPr>
              <a:t>En este reconocimiento se establecen dos líneas de trabajo: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s-ES" sz="2800" dirty="0" smtClean="0">
                <a:latin typeface="Arial Rounded MT Bold" panose="020F0704030504030204" pitchFamily="34" charset="0"/>
              </a:rPr>
              <a:t>Equipo de rescate (operadores )con el mando a la cabeza.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s-ES" sz="2800" dirty="0" smtClean="0">
                <a:latin typeface="Arial Rounded MT Bold" panose="020F0704030504030204" pitchFamily="34" charset="0"/>
              </a:rPr>
              <a:t>Equipo APH.</a:t>
            </a:r>
            <a:endParaRPr lang="es-AR" sz="2800" dirty="0"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140712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27700" y="452718"/>
            <a:ext cx="7055380" cy="1400530"/>
          </a:xfrm>
        </p:spPr>
        <p:txBody>
          <a:bodyPr/>
          <a:lstStyle/>
          <a:p>
            <a:r>
              <a:rPr lang="es-AR" sz="4400" b="1" dirty="0">
                <a:ln w="6350">
                  <a:solidFill>
                    <a:srgbClr val="759AA5">
                      <a:shade val="43000"/>
                    </a:srgbClr>
                  </a:solidFill>
                </a:ln>
                <a:solidFill>
                  <a:srgbClr val="FF0000"/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latin typeface="Arial Black" panose="020B0A04020102020204" pitchFamily="34" charset="0"/>
              </a:rPr>
              <a:t>RESCATE VEHICULAR</a:t>
            </a:r>
            <a:endParaRPr lang="es-AR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27700" y="1853248"/>
            <a:ext cx="7517810" cy="4509758"/>
          </a:xfrm>
        </p:spPr>
        <p:txBody>
          <a:bodyPr/>
          <a:lstStyle/>
          <a:p>
            <a:pPr algn="just"/>
            <a:r>
              <a:rPr lang="es-ES" sz="2800" dirty="0" smtClean="0">
                <a:solidFill>
                  <a:srgbClr val="FFFF00"/>
                </a:solidFill>
                <a:latin typeface="Arial Black" panose="020B0A04020102020204" pitchFamily="34" charset="0"/>
              </a:rPr>
              <a:t>Equipo de rescate: </a:t>
            </a:r>
            <a:r>
              <a:rPr lang="es-ES" sz="2400" dirty="0">
                <a:latin typeface="Arial Rounded MT Bold" panose="020F0704030504030204" pitchFamily="34" charset="0"/>
              </a:rPr>
              <a:t>I</a:t>
            </a:r>
            <a:r>
              <a:rPr lang="es-ES" sz="2400" dirty="0" smtClean="0">
                <a:latin typeface="Arial Rounded MT Bold" panose="020F0704030504030204" pitchFamily="34" charset="0"/>
              </a:rPr>
              <a:t>dentifica todo riesgo que pueda comprometer el trabajo seguro.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s-ES" sz="2400" dirty="0" smtClean="0">
                <a:latin typeface="Arial Rounded MT Bold" panose="020F0704030504030204" pitchFamily="34" charset="0"/>
              </a:rPr>
              <a:t>Combustibles del vehículo.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s-ES" sz="2400" dirty="0" smtClean="0">
                <a:latin typeface="Arial Rounded MT Bold" panose="020F0704030504030204" pitchFamily="34" charset="0"/>
              </a:rPr>
              <a:t>Riesgo de inestabilidad.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s-ES" sz="2400" dirty="0" smtClean="0">
                <a:latin typeface="Arial Rounded MT Bold" panose="020F0704030504030204" pitchFamily="34" charset="0"/>
              </a:rPr>
              <a:t>Riesgo eléctrico.                            Riesgo exterior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s-ES" sz="2400" dirty="0" smtClean="0">
                <a:latin typeface="Arial Rounded MT Bold" panose="020F0704030504030204" pitchFamily="34" charset="0"/>
              </a:rPr>
              <a:t>Derrames de líquidos.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s-ES" sz="2400" dirty="0" smtClean="0">
                <a:latin typeface="Arial Rounded MT Bold" panose="020F0704030504030204" pitchFamily="34" charset="0"/>
              </a:rPr>
              <a:t>Restos de vehículos.</a:t>
            </a:r>
          </a:p>
          <a:p>
            <a:endParaRPr lang="es-ES" sz="2400" dirty="0" smtClean="0">
              <a:latin typeface="Arial Rounded MT Bold" panose="020F0704030504030204" pitchFamily="34" charset="0"/>
            </a:endParaRPr>
          </a:p>
          <a:p>
            <a:endParaRPr lang="es-AR" sz="2400" dirty="0">
              <a:latin typeface="Arial Rounded MT Bold" panose="020F0704030504030204" pitchFamily="34" charset="0"/>
            </a:endParaRPr>
          </a:p>
        </p:txBody>
      </p:sp>
      <p:sp>
        <p:nvSpPr>
          <p:cNvPr id="4" name="Cerrar llave 3"/>
          <p:cNvSpPr/>
          <p:nvPr/>
        </p:nvSpPr>
        <p:spPr>
          <a:xfrm>
            <a:off x="5203065" y="2923504"/>
            <a:ext cx="553791" cy="2189409"/>
          </a:xfrm>
          <a:prstGeom prst="rightBrac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0823903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27700" y="504233"/>
            <a:ext cx="7055380" cy="1400530"/>
          </a:xfrm>
        </p:spPr>
        <p:txBody>
          <a:bodyPr/>
          <a:lstStyle/>
          <a:p>
            <a:r>
              <a:rPr lang="es-AR" sz="4400" b="1" dirty="0">
                <a:ln w="6350">
                  <a:solidFill>
                    <a:srgbClr val="759AA5">
                      <a:shade val="43000"/>
                    </a:srgbClr>
                  </a:solidFill>
                </a:ln>
                <a:solidFill>
                  <a:srgbClr val="FF0000"/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latin typeface="Arial Black" panose="020B0A04020102020204" pitchFamily="34" charset="0"/>
              </a:rPr>
              <a:t>RESCATE VEHICULAR</a:t>
            </a:r>
            <a:endParaRPr lang="es-AR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27699" y="1609859"/>
            <a:ext cx="7595083" cy="4638547"/>
          </a:xfrm>
        </p:spPr>
        <p:txBody>
          <a:bodyPr>
            <a:normAutofit/>
          </a:bodyPr>
          <a:lstStyle/>
          <a:p>
            <a:r>
              <a:rPr lang="es-ES" sz="3200" dirty="0">
                <a:solidFill>
                  <a:srgbClr val="FFFF00"/>
                </a:solidFill>
                <a:latin typeface="Arial Black" panose="020B0A04020102020204" pitchFamily="34" charset="0"/>
              </a:rPr>
              <a:t>Equipo de rescate</a:t>
            </a:r>
            <a:r>
              <a:rPr lang="es-ES" sz="3200" dirty="0" smtClean="0">
                <a:solidFill>
                  <a:srgbClr val="FFFF00"/>
                </a:solidFill>
                <a:latin typeface="Arial Black" panose="020B0A04020102020204" pitchFamily="34" charset="0"/>
              </a:rPr>
              <a:t>: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s-ES" sz="2400" dirty="0" smtClean="0">
                <a:latin typeface="Arial Rounded MT Bold" panose="020F0704030504030204" pitchFamily="34" charset="0"/>
              </a:rPr>
              <a:t>Dispositivos de airbag.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s-ES" sz="2400" dirty="0" smtClean="0">
                <a:latin typeface="Arial Rounded MT Bold" panose="020F0704030504030204" pitchFamily="34" charset="0"/>
              </a:rPr>
              <a:t>Ruptura parcial de cristales.   Riesgo interior.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s-ES" sz="2400" dirty="0" smtClean="0">
                <a:latin typeface="Arial Rounded MT Bold" panose="020F0704030504030204" pitchFamily="34" charset="0"/>
              </a:rPr>
              <a:t>Tipo de carga.</a:t>
            </a:r>
          </a:p>
          <a:p>
            <a:r>
              <a:rPr lang="es-ES" sz="3200" dirty="0" smtClean="0">
                <a:solidFill>
                  <a:srgbClr val="FFFF00"/>
                </a:solidFill>
                <a:latin typeface="Arial Black" panose="020B0A04020102020204" pitchFamily="34" charset="0"/>
              </a:rPr>
              <a:t>Equipo APH: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s-ES" sz="2400" dirty="0" smtClean="0">
                <a:latin typeface="Arial Rounded MT Bold" panose="020F0704030504030204" pitchFamily="34" charset="0"/>
              </a:rPr>
              <a:t>numero y ubicación de los heridos.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s-ES" sz="2400" dirty="0" smtClean="0">
                <a:latin typeface="Arial Rounded MT Bold" panose="020F0704030504030204" pitchFamily="34" charset="0"/>
              </a:rPr>
              <a:t>Contacto con los heridos.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s-ES" sz="2400" dirty="0" smtClean="0">
                <a:latin typeface="Arial Rounded MT Bold" panose="020F0704030504030204" pitchFamily="34" charset="0"/>
              </a:rPr>
              <a:t>Identificar personas </a:t>
            </a:r>
            <a:r>
              <a:rPr lang="es-ES" sz="2400" dirty="0" smtClean="0">
                <a:latin typeface="Arial Rounded MT Bold" panose="020F0704030504030204" pitchFamily="34" charset="0"/>
              </a:rPr>
              <a:t>inconscientes.</a:t>
            </a:r>
            <a:endParaRPr lang="es-ES" sz="2400" dirty="0">
              <a:latin typeface="Arial Rounded MT Bold" panose="020F0704030504030204" pitchFamily="34" charset="0"/>
            </a:endParaRPr>
          </a:p>
        </p:txBody>
      </p:sp>
      <p:sp>
        <p:nvSpPr>
          <p:cNvPr id="4" name="Cerrar llave 3"/>
          <p:cNvSpPr/>
          <p:nvPr/>
        </p:nvSpPr>
        <p:spPr>
          <a:xfrm>
            <a:off x="5331853" y="2263414"/>
            <a:ext cx="296215" cy="1493949"/>
          </a:xfrm>
          <a:prstGeom prst="rightBrac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6773432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27700" y="529992"/>
            <a:ext cx="7055380" cy="1400530"/>
          </a:xfrm>
        </p:spPr>
        <p:txBody>
          <a:bodyPr/>
          <a:lstStyle/>
          <a:p>
            <a:r>
              <a:rPr lang="es-AR" sz="4400" b="1" dirty="0">
                <a:ln w="6350">
                  <a:solidFill>
                    <a:srgbClr val="759AA5">
                      <a:shade val="43000"/>
                    </a:srgbClr>
                  </a:solidFill>
                </a:ln>
                <a:solidFill>
                  <a:srgbClr val="FF0000"/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latin typeface="Arial Black" panose="020B0A04020102020204" pitchFamily="34" charset="0"/>
              </a:rPr>
              <a:t>RESCATE VEHICULAR</a:t>
            </a:r>
            <a:endParaRPr lang="es-AR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27700" y="1571223"/>
            <a:ext cx="7607962" cy="4677183"/>
          </a:xfrm>
        </p:spPr>
        <p:txBody>
          <a:bodyPr/>
          <a:lstStyle/>
          <a:p>
            <a:pPr marL="0" indent="0">
              <a:buNone/>
            </a:pPr>
            <a:r>
              <a:rPr lang="es-ES" sz="2800" dirty="0" smtClean="0">
                <a:solidFill>
                  <a:srgbClr val="FFFF00"/>
                </a:solidFill>
                <a:latin typeface="Arial Black" panose="020B0A04020102020204" pitchFamily="34" charset="0"/>
              </a:rPr>
              <a:t>       Objetivos de la estabilización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es-ES" sz="2400" dirty="0" smtClean="0">
                <a:latin typeface="Arial Rounded MT Bold" panose="020F0704030504030204" pitchFamily="34" charset="0"/>
              </a:rPr>
              <a:t>Evitar movimientos que podrían agravar las lesiones de los accidentados.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es-ES" sz="2400" dirty="0" smtClean="0">
                <a:latin typeface="Arial Rounded MT Bold" panose="020F0704030504030204" pitchFamily="34" charset="0"/>
              </a:rPr>
              <a:t>Crear un lugar lo mas seguro posible para los equipos intervinientes.</a:t>
            </a:r>
            <a:endParaRPr lang="es-ES" sz="2800" dirty="0">
              <a:solidFill>
                <a:srgbClr val="FFFF00"/>
              </a:solidFill>
              <a:latin typeface="Arial Black" panose="020B0A04020102020204" pitchFamily="34" charset="0"/>
            </a:endParaRPr>
          </a:p>
          <a:p>
            <a:pPr algn="just">
              <a:buFont typeface="Wingdings" panose="05000000000000000000" pitchFamily="2" charset="2"/>
              <a:buChar char="Ø"/>
            </a:pPr>
            <a:r>
              <a:rPr lang="es-ES" sz="2800" dirty="0" smtClean="0">
                <a:solidFill>
                  <a:srgbClr val="FFFF00"/>
                </a:solidFill>
                <a:latin typeface="Arial Rounded MT Bold" panose="020F0704030504030204" pitchFamily="34" charset="0"/>
              </a:rPr>
              <a:t>Veremos los elementos estabilizadores como: material primario y material secundario.</a:t>
            </a:r>
          </a:p>
        </p:txBody>
      </p:sp>
    </p:spTree>
    <p:extLst>
      <p:ext uri="{BB962C8B-B14F-4D97-AF65-F5344CB8AC3E}">
        <p14:creationId xmlns:p14="http://schemas.microsoft.com/office/powerpoint/2010/main" val="41739818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27700" y="517112"/>
            <a:ext cx="7055380" cy="1400530"/>
          </a:xfrm>
        </p:spPr>
        <p:txBody>
          <a:bodyPr/>
          <a:lstStyle/>
          <a:p>
            <a:r>
              <a:rPr lang="es-AR" sz="4400" b="1" dirty="0">
                <a:ln w="6350">
                  <a:solidFill>
                    <a:srgbClr val="759AA5">
                      <a:shade val="43000"/>
                    </a:srgbClr>
                  </a:solidFill>
                </a:ln>
                <a:solidFill>
                  <a:srgbClr val="FF0000"/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latin typeface="Arial Black" panose="020B0A04020102020204" pitchFamily="34" charset="0"/>
              </a:rPr>
              <a:t>RESCATE VEHICULAR</a:t>
            </a:r>
            <a:endParaRPr lang="es-AR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27700" y="1700011"/>
            <a:ext cx="7607962" cy="4548395"/>
          </a:xfrm>
        </p:spPr>
        <p:txBody>
          <a:bodyPr>
            <a:normAutofit/>
          </a:bodyPr>
          <a:lstStyle/>
          <a:p>
            <a:pPr algn="just"/>
            <a:r>
              <a:rPr lang="es-ES" sz="3200" dirty="0" smtClean="0">
                <a:solidFill>
                  <a:srgbClr val="FFFF00"/>
                </a:solidFill>
                <a:latin typeface="Arial Black" panose="020B0A04020102020204" pitchFamily="34" charset="0"/>
              </a:rPr>
              <a:t>Estabilización: </a:t>
            </a:r>
            <a:r>
              <a:rPr lang="es-ES" sz="2400" dirty="0" smtClean="0">
                <a:latin typeface="Arial Rounded MT Bold" panose="020F0704030504030204" pitchFamily="34" charset="0"/>
              </a:rPr>
              <a:t>en primer lugar debemos diferenciar entre vehículo seguro o estable.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es-ES" sz="2800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>Seguro: </a:t>
            </a:r>
            <a:r>
              <a:rPr lang="es-ES" sz="2400" dirty="0" smtClean="0">
                <a:latin typeface="Arial Rounded MT Bold" panose="020F0704030504030204" pitchFamily="34" charset="0"/>
              </a:rPr>
              <a:t>lo conseguimos realizando una maniobra rápida antes de estabilizar el vehículo accidentado, con esto evitaremos los movimiento en la primeros momentos de la intervención.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es-ES" sz="2400" dirty="0" smtClean="0">
                <a:latin typeface="Arial Rounded MT Bold" panose="020F0704030504030204" pitchFamily="34" charset="0"/>
              </a:rPr>
              <a:t>Luego y a veces en simultaneó, realizaremos la estabilización del vehículo.</a:t>
            </a:r>
            <a:endParaRPr lang="es-AR" sz="2400" dirty="0"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234876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27700" y="491355"/>
            <a:ext cx="7055380" cy="1400530"/>
          </a:xfrm>
        </p:spPr>
        <p:txBody>
          <a:bodyPr/>
          <a:lstStyle/>
          <a:p>
            <a:r>
              <a:rPr lang="es-AR" sz="4400" b="1" dirty="0">
                <a:ln w="6350">
                  <a:solidFill>
                    <a:srgbClr val="759AA5">
                      <a:shade val="43000"/>
                    </a:srgbClr>
                  </a:solidFill>
                </a:ln>
                <a:solidFill>
                  <a:srgbClr val="FF0000"/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latin typeface="Arial Black" panose="020B0A04020102020204" pitchFamily="34" charset="0"/>
              </a:rPr>
              <a:t>RESCATE VEHICULAR</a:t>
            </a:r>
            <a:endParaRPr lang="es-AR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27700" y="1506829"/>
            <a:ext cx="7517810" cy="5151548"/>
          </a:xfrm>
        </p:spPr>
        <p:txBody>
          <a:bodyPr>
            <a:normAutofit/>
          </a:bodyPr>
          <a:lstStyle/>
          <a:p>
            <a:r>
              <a:rPr lang="es-ES" sz="2800" dirty="0" smtClean="0">
                <a:solidFill>
                  <a:srgbClr val="FFFF00"/>
                </a:solidFill>
                <a:latin typeface="Arial Black" panose="020B0A04020102020204" pitchFamily="34" charset="0"/>
              </a:rPr>
              <a:t>Tipos de estabilización: </a:t>
            </a:r>
            <a:r>
              <a:rPr lang="es-ES" sz="2800" dirty="0" smtClean="0">
                <a:latin typeface="Arial Rounded MT Bold" panose="020F0704030504030204" pitchFamily="34" charset="0"/>
              </a:rPr>
              <a:t>podemos identificar tres tipos de estabilizaciones.</a:t>
            </a:r>
          </a:p>
          <a:p>
            <a:pPr marL="0" indent="0">
              <a:buNone/>
            </a:pPr>
            <a:r>
              <a:rPr lang="es-ES" sz="2800" dirty="0" smtClean="0">
                <a:latin typeface="Arial Rounded MT Bold" panose="020F0704030504030204" pitchFamily="34" charset="0"/>
              </a:rPr>
              <a:t>                                               </a:t>
            </a:r>
            <a:r>
              <a:rPr lang="es-ES" sz="2400" dirty="0" smtClean="0">
                <a:latin typeface="Arial Rounded MT Bold" panose="020F0704030504030204" pitchFamily="34" charset="0"/>
              </a:rPr>
              <a:t>sobre sus ruedas</a:t>
            </a:r>
            <a:endParaRPr lang="es-ES" sz="2400" dirty="0">
              <a:latin typeface="Arial Rounded MT Bold" panose="020F0704030504030204" pitchFamily="34" charset="0"/>
            </a:endParaRPr>
          </a:p>
          <a:p>
            <a:pPr marL="0" indent="0">
              <a:buNone/>
            </a:pPr>
            <a:r>
              <a:rPr lang="es-ES" sz="2800" dirty="0" smtClean="0">
                <a:latin typeface="Arial Rounded MT Bold" panose="020F0704030504030204" pitchFamily="34" charset="0"/>
              </a:rPr>
              <a:t>                    </a:t>
            </a:r>
            <a:r>
              <a:rPr lang="es-ES" sz="2400" dirty="0" smtClean="0">
                <a:latin typeface="Arial Rounded MT Bold" panose="020F0704030504030204" pitchFamily="34" charset="0"/>
              </a:rPr>
              <a:t>primaria</a:t>
            </a:r>
          </a:p>
          <a:p>
            <a:pPr marL="0" indent="0">
              <a:buNone/>
            </a:pPr>
            <a:r>
              <a:rPr lang="es-ES" sz="2800" dirty="0" smtClean="0">
                <a:latin typeface="Arial Rounded MT Bold" panose="020F0704030504030204" pitchFamily="34" charset="0"/>
              </a:rPr>
              <a:t>Básica                                  </a:t>
            </a:r>
            <a:r>
              <a:rPr lang="es-ES" sz="2400" dirty="0" smtClean="0">
                <a:latin typeface="Arial Rounded MT Bold" panose="020F0704030504030204" pitchFamily="34" charset="0"/>
              </a:rPr>
              <a:t>vehículo sobre techo</a:t>
            </a:r>
          </a:p>
          <a:p>
            <a:pPr marL="0" indent="0">
              <a:buNone/>
            </a:pPr>
            <a:r>
              <a:rPr lang="es-ES" sz="2800" dirty="0">
                <a:latin typeface="Arial Rounded MT Bold" panose="020F0704030504030204" pitchFamily="34" charset="0"/>
              </a:rPr>
              <a:t> </a:t>
            </a:r>
            <a:r>
              <a:rPr lang="es-ES" sz="2800" dirty="0" smtClean="0">
                <a:latin typeface="Arial Rounded MT Bold" panose="020F0704030504030204" pitchFamily="34" charset="0"/>
              </a:rPr>
              <a:t>                  </a:t>
            </a:r>
            <a:r>
              <a:rPr lang="es-ES" sz="2400" dirty="0" smtClean="0">
                <a:latin typeface="Arial Rounded MT Bold" panose="020F0704030504030204" pitchFamily="34" charset="0"/>
              </a:rPr>
              <a:t>secundaria</a:t>
            </a:r>
          </a:p>
          <a:p>
            <a:pPr marL="0" indent="0">
              <a:buNone/>
            </a:pPr>
            <a:r>
              <a:rPr lang="es-ES" sz="2400" dirty="0">
                <a:latin typeface="Arial Rounded MT Bold" panose="020F0704030504030204" pitchFamily="34" charset="0"/>
              </a:rPr>
              <a:t> </a:t>
            </a:r>
            <a:r>
              <a:rPr lang="es-ES" sz="2400" dirty="0" smtClean="0">
                <a:latin typeface="Arial Rounded MT Bold" panose="020F0704030504030204" pitchFamily="34" charset="0"/>
              </a:rPr>
              <a:t>                                                      vehículo lateralizado</a:t>
            </a:r>
          </a:p>
          <a:p>
            <a:pPr marL="0" indent="0" algn="just">
              <a:buNone/>
            </a:pPr>
            <a:r>
              <a:rPr lang="es-ES" dirty="0" smtClean="0">
                <a:solidFill>
                  <a:srgbClr val="FFFF00"/>
                </a:solidFill>
                <a:latin typeface="Arial Rounded MT Bold" panose="020F0704030504030204" pitchFamily="34" charset="0"/>
              </a:rPr>
              <a:t>Cuando nos referimos a estabilización primaria y secundaria, se refiere a la primera o segunda acción que realizamos con un determinado elemento estabilizador.</a:t>
            </a:r>
            <a:endParaRPr lang="es-AR" dirty="0">
              <a:solidFill>
                <a:srgbClr val="FFFF00"/>
              </a:solidFill>
              <a:latin typeface="Arial Rounded MT Bold" panose="020F0704030504030204" pitchFamily="34" charset="0"/>
            </a:endParaRPr>
          </a:p>
        </p:txBody>
      </p:sp>
      <p:cxnSp>
        <p:nvCxnSpPr>
          <p:cNvPr id="5" name="Conector recto de flecha 4"/>
          <p:cNvCxnSpPr/>
          <p:nvPr/>
        </p:nvCxnSpPr>
        <p:spPr>
          <a:xfrm flipV="1">
            <a:off x="2163651" y="3515932"/>
            <a:ext cx="463639" cy="437882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Conector recto de flecha 7"/>
          <p:cNvCxnSpPr/>
          <p:nvPr/>
        </p:nvCxnSpPr>
        <p:spPr>
          <a:xfrm>
            <a:off x="2163651" y="3953814"/>
            <a:ext cx="463639" cy="412124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Conector recto de flecha 9"/>
          <p:cNvCxnSpPr/>
          <p:nvPr/>
        </p:nvCxnSpPr>
        <p:spPr>
          <a:xfrm flipV="1">
            <a:off x="4121239" y="2871989"/>
            <a:ext cx="914400" cy="515155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Conector recto de flecha 13"/>
          <p:cNvCxnSpPr/>
          <p:nvPr/>
        </p:nvCxnSpPr>
        <p:spPr>
          <a:xfrm>
            <a:off x="4121239" y="3515932"/>
            <a:ext cx="914400" cy="361686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Conector recto de flecha 15"/>
          <p:cNvCxnSpPr/>
          <p:nvPr/>
        </p:nvCxnSpPr>
        <p:spPr>
          <a:xfrm flipV="1">
            <a:off x="4355390" y="3953814"/>
            <a:ext cx="680249" cy="528034"/>
          </a:xfrm>
          <a:prstGeom prst="straightConnector1">
            <a:avLst/>
          </a:prstGeom>
          <a:ln w="57150">
            <a:solidFill>
              <a:srgbClr val="70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Conector recto de flecha 17"/>
          <p:cNvCxnSpPr/>
          <p:nvPr/>
        </p:nvCxnSpPr>
        <p:spPr>
          <a:xfrm>
            <a:off x="4033418" y="3567987"/>
            <a:ext cx="1017431" cy="1313645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Conector recto de flecha 19"/>
          <p:cNvCxnSpPr/>
          <p:nvPr/>
        </p:nvCxnSpPr>
        <p:spPr>
          <a:xfrm>
            <a:off x="4355390" y="4572000"/>
            <a:ext cx="680249" cy="347730"/>
          </a:xfrm>
          <a:prstGeom prst="straightConnector1">
            <a:avLst/>
          </a:prstGeom>
          <a:ln w="57150">
            <a:solidFill>
              <a:srgbClr val="70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730009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3 Marcador de contenido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5227" y="1442433"/>
            <a:ext cx="8245970" cy="5022761"/>
          </a:xfrm>
          <a:prstGeom prst="rect">
            <a:avLst/>
          </a:prstGeom>
        </p:spPr>
      </p:pic>
      <p:pic>
        <p:nvPicPr>
          <p:cNvPr id="5" name="Imagen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51066" y="687704"/>
            <a:ext cx="6334293" cy="6401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95518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27700" y="452718"/>
            <a:ext cx="7055380" cy="1400530"/>
          </a:xfrm>
        </p:spPr>
        <p:txBody>
          <a:bodyPr/>
          <a:lstStyle/>
          <a:p>
            <a:r>
              <a:rPr lang="es-AR" sz="4400" b="1" dirty="0">
                <a:ln w="6350">
                  <a:solidFill>
                    <a:srgbClr val="759AA5">
                      <a:shade val="43000"/>
                    </a:srgbClr>
                  </a:solidFill>
                </a:ln>
                <a:solidFill>
                  <a:srgbClr val="FF0000"/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latin typeface="Arial Black" panose="020B0A04020102020204" pitchFamily="34" charset="0"/>
              </a:rPr>
              <a:t>RESCATE VEHICULAR</a:t>
            </a:r>
            <a:endParaRPr lang="es-AR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27699" y="1545465"/>
            <a:ext cx="7569325" cy="4702941"/>
          </a:xfrm>
        </p:spPr>
        <p:txBody>
          <a:bodyPr>
            <a:normAutofit lnSpcReduction="10000"/>
          </a:bodyPr>
          <a:lstStyle/>
          <a:p>
            <a:pPr algn="just"/>
            <a:r>
              <a:rPr lang="es-ES" sz="2800" dirty="0" smtClean="0">
                <a:solidFill>
                  <a:srgbClr val="FFFF00"/>
                </a:solidFill>
                <a:latin typeface="Arial Black" panose="020B0A04020102020204" pitchFamily="34" charset="0"/>
              </a:rPr>
              <a:t>Estabilización de emergencia: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es-ES" sz="2800" dirty="0" smtClean="0">
                <a:latin typeface="Arial Rounded MT Bold" panose="020F0704030504030204" pitchFamily="34" charset="0"/>
              </a:rPr>
              <a:t>se aplica en vehículos peligro por su inestabilidad. Utilizamos cabrestantes, eslingas, cadenas, puntales, etc.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es-ES" sz="2800" dirty="0" smtClean="0">
                <a:latin typeface="Arial Rounded MT Bold" panose="020F0704030504030204" pitchFamily="34" charset="0"/>
              </a:rPr>
              <a:t>Victimas graves que precisan una atención inmediata o incluso una extracción urgente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es-ES" sz="2800" dirty="0" smtClean="0">
                <a:latin typeface="Arial Rounded MT Bold" panose="020F0704030504030204" pitchFamily="34" charset="0"/>
              </a:rPr>
              <a:t>El personal de rescate sujeta el vehículo para que un APH pueda acceder al interior del vehículo.</a:t>
            </a:r>
            <a:endParaRPr lang="es-AR" sz="2800" dirty="0"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858998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27700" y="439839"/>
            <a:ext cx="7055380" cy="1400530"/>
          </a:xfrm>
        </p:spPr>
        <p:txBody>
          <a:bodyPr/>
          <a:lstStyle/>
          <a:p>
            <a:r>
              <a:rPr lang="es-AR" sz="4400" b="1" dirty="0">
                <a:ln w="6350">
                  <a:solidFill>
                    <a:srgbClr val="759AA5">
                      <a:shade val="43000"/>
                    </a:srgbClr>
                  </a:solidFill>
                </a:ln>
                <a:solidFill>
                  <a:srgbClr val="FF0000"/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latin typeface="Arial Black" panose="020B0A04020102020204" pitchFamily="34" charset="0"/>
              </a:rPr>
              <a:t>RESCATE VEHICULAR</a:t>
            </a:r>
            <a:endParaRPr lang="es-AR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27700" y="1738649"/>
            <a:ext cx="7556446" cy="4509758"/>
          </a:xfrm>
        </p:spPr>
        <p:txBody>
          <a:bodyPr/>
          <a:lstStyle/>
          <a:p>
            <a:pPr algn="just"/>
            <a:r>
              <a:rPr lang="es-ES" sz="2800" dirty="0" smtClean="0">
                <a:solidFill>
                  <a:srgbClr val="FFFF00"/>
                </a:solidFill>
                <a:latin typeface="Arial Black" panose="020B0A04020102020204" pitchFamily="34" charset="0"/>
              </a:rPr>
              <a:t>Estabilizaciones complejas: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es-ES" sz="2400" dirty="0" smtClean="0">
                <a:latin typeface="Arial Rounded MT Bold" panose="020F0704030504030204" pitchFamily="34" charset="0"/>
              </a:rPr>
              <a:t>Cuando encontramos un vehículo sobre un elemento u otro vehículo, estabilizamos formando un solo conjunto.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es-ES" sz="2400" dirty="0" smtClean="0">
                <a:latin typeface="Arial Rounded MT Bold" panose="020F0704030504030204" pitchFamily="34" charset="0"/>
              </a:rPr>
              <a:t>Asegurar lo mas urgente el vehículo de abajo y lo mas urgente del vehículo de arriba según el orden de peligrosidad de los posibles movimientos.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es-ES" sz="2400" dirty="0" smtClean="0">
                <a:latin typeface="Arial Rounded MT Bold" panose="020F0704030504030204" pitchFamily="34" charset="0"/>
              </a:rPr>
              <a:t>Luego estabilizar completamente el conjunto y une firmemente.</a:t>
            </a:r>
          </a:p>
          <a:p>
            <a:pPr algn="just"/>
            <a:endParaRPr lang="es-AR" sz="2400" dirty="0"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361316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27700" y="452718"/>
            <a:ext cx="7055380" cy="1400530"/>
          </a:xfrm>
        </p:spPr>
        <p:txBody>
          <a:bodyPr/>
          <a:lstStyle/>
          <a:p>
            <a:r>
              <a:rPr lang="es-AR" sz="4400" b="1" dirty="0">
                <a:ln w="6350">
                  <a:solidFill>
                    <a:srgbClr val="759AA5">
                      <a:shade val="43000"/>
                    </a:srgbClr>
                  </a:solidFill>
                </a:ln>
                <a:solidFill>
                  <a:srgbClr val="FF0000"/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latin typeface="Arial Black" panose="020B0A04020102020204" pitchFamily="34" charset="0"/>
              </a:rPr>
              <a:t>RESCATE VEHICULAR</a:t>
            </a:r>
            <a:endParaRPr lang="es-AR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27700" y="1853248"/>
            <a:ext cx="7543568" cy="4690062"/>
          </a:xfrm>
        </p:spPr>
        <p:txBody>
          <a:bodyPr/>
          <a:lstStyle/>
          <a:p>
            <a:r>
              <a:rPr lang="es-ES" sz="2800" dirty="0" smtClean="0">
                <a:solidFill>
                  <a:srgbClr val="FFFF00"/>
                </a:solidFill>
                <a:latin typeface="Arial Black" panose="020B0A04020102020204" pitchFamily="34" charset="0"/>
              </a:rPr>
              <a:t>Con la estabilización eliminamos: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s-ES" sz="2400" dirty="0" smtClean="0">
                <a:latin typeface="Arial Rounded MT Bold" panose="020F0704030504030204" pitchFamily="34" charset="0"/>
              </a:rPr>
              <a:t>Movimientos horizontales.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s-ES" sz="2400" dirty="0" smtClean="0">
                <a:latin typeface="Arial Rounded MT Bold" panose="020F0704030504030204" pitchFamily="34" charset="0"/>
              </a:rPr>
              <a:t>Movimientos verticales.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s-ES" sz="2400" dirty="0" smtClean="0">
                <a:latin typeface="Arial Rounded MT Bold" panose="020F0704030504030204" pitchFamily="34" charset="0"/>
              </a:rPr>
              <a:t>Movimientos de balanceo. </a:t>
            </a:r>
          </a:p>
          <a:p>
            <a:pPr marL="0" indent="0" algn="just">
              <a:buNone/>
            </a:pPr>
            <a:r>
              <a:rPr lang="es-ES" sz="2400" dirty="0" smtClean="0">
                <a:solidFill>
                  <a:srgbClr val="FF0000"/>
                </a:solidFill>
                <a:latin typeface="Arial Rounded MT Bold" panose="020F0704030504030204" pitchFamily="34" charset="0"/>
              </a:rPr>
              <a:t>Nunca mover el vehículo con una victima en su interior, excepto ante la imposibilidad de controlar un gran riesgo. Arrollamiento, incendio, etc.</a:t>
            </a:r>
            <a:endParaRPr lang="es-AR" sz="2400" dirty="0">
              <a:solidFill>
                <a:srgbClr val="FF0000"/>
              </a:solidFill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166965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27699" y="504234"/>
            <a:ext cx="7055380" cy="1400530"/>
          </a:xfrm>
        </p:spPr>
        <p:txBody>
          <a:bodyPr/>
          <a:lstStyle/>
          <a:p>
            <a:r>
              <a:rPr lang="es-AR" sz="4400" b="1" dirty="0">
                <a:ln w="6350">
                  <a:solidFill>
                    <a:srgbClr val="759AA5">
                      <a:shade val="43000"/>
                    </a:srgbClr>
                  </a:solidFill>
                </a:ln>
                <a:solidFill>
                  <a:srgbClr val="FF0000"/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latin typeface="Arial Black" panose="020B0A04020102020204" pitchFamily="34" charset="0"/>
              </a:rPr>
              <a:t>RESCATE VEHICULAR</a:t>
            </a:r>
            <a:endParaRPr lang="es-AR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27699" y="1455313"/>
            <a:ext cx="7620841" cy="4548395"/>
          </a:xfrm>
        </p:spPr>
        <p:txBody>
          <a:bodyPr/>
          <a:lstStyle/>
          <a:p>
            <a:pPr marL="0" indent="0">
              <a:buNone/>
            </a:pPr>
            <a:r>
              <a:rPr lang="es-ES" sz="2800" dirty="0" smtClean="0">
                <a:solidFill>
                  <a:srgbClr val="FFFF00"/>
                </a:solidFill>
                <a:latin typeface="Arial Black" panose="020B0A04020102020204" pitchFamily="34" charset="0"/>
              </a:rPr>
              <a:t>          Niveles de atrapamiento</a:t>
            </a:r>
          </a:p>
          <a:p>
            <a:pPr marL="0" indent="0" algn="just">
              <a:buNone/>
            </a:pPr>
            <a:r>
              <a:rPr lang="es-ES" sz="2400" dirty="0" smtClean="0">
                <a:latin typeface="Arial Rounded MT Bold" panose="020F0704030504030204" pitchFamily="34" charset="0"/>
              </a:rPr>
              <a:t>Se considera persona atrapada, toda aquella persona que por motivos del accidente no puede salir por su propio pie, debido a las condiciones finales del vehículo y/o por las lesiones sufridas en el impacto.</a:t>
            </a:r>
          </a:p>
          <a:p>
            <a:pPr marL="0" indent="0" algn="just">
              <a:buNone/>
            </a:pPr>
            <a:r>
              <a:rPr lang="es-ES" sz="2400" dirty="0" smtClean="0">
                <a:solidFill>
                  <a:srgbClr val="FFFF00"/>
                </a:solidFill>
                <a:latin typeface="Arial Rounded MT Bold" panose="020F0704030504030204" pitchFamily="34" charset="0"/>
              </a:rPr>
              <a:t>Causas por lo que una persona no puede salir del vehículo,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es-ES" sz="2400" dirty="0" smtClean="0">
                <a:latin typeface="Arial Rounded MT Bold" panose="020F0704030504030204" pitchFamily="34" charset="0"/>
              </a:rPr>
              <a:t>Motivos estructurales del vehículo.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es-ES" sz="2400" dirty="0" smtClean="0">
                <a:latin typeface="Arial Rounded MT Bold" panose="020F0704030504030204" pitchFamily="34" charset="0"/>
              </a:rPr>
              <a:t>Lesiones tanto físicas como psicológicas.</a:t>
            </a:r>
            <a:endParaRPr lang="es-AR" sz="2400" dirty="0"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464097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53458" y="529991"/>
            <a:ext cx="7055380" cy="1400530"/>
          </a:xfrm>
        </p:spPr>
        <p:txBody>
          <a:bodyPr/>
          <a:lstStyle/>
          <a:p>
            <a:r>
              <a:rPr lang="es-AR" sz="4400" b="1" dirty="0">
                <a:ln w="6350">
                  <a:solidFill>
                    <a:srgbClr val="759AA5">
                      <a:shade val="43000"/>
                    </a:srgbClr>
                  </a:solidFill>
                </a:ln>
                <a:solidFill>
                  <a:srgbClr val="FF0000"/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latin typeface="Arial Black" panose="020B0A04020102020204" pitchFamily="34" charset="0"/>
              </a:rPr>
              <a:t>RESCATE VEHICULAR</a:t>
            </a:r>
            <a:endParaRPr lang="es-AR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53458" y="1326525"/>
            <a:ext cx="7543568" cy="5112912"/>
          </a:xfrm>
        </p:spPr>
        <p:txBody>
          <a:bodyPr>
            <a:normAutofit fontScale="92500"/>
          </a:bodyPr>
          <a:lstStyle/>
          <a:p>
            <a:pPr marL="0" lvl="0" indent="0">
              <a:buClr>
                <a:srgbClr val="ACD433"/>
              </a:buClr>
              <a:buNone/>
            </a:pPr>
            <a:r>
              <a:rPr lang="es-ES" sz="2800" dirty="0" smtClean="0">
                <a:solidFill>
                  <a:srgbClr val="FFFF00"/>
                </a:solidFill>
                <a:latin typeface="Arial Black" panose="020B0A04020102020204" pitchFamily="34" charset="0"/>
              </a:rPr>
              <a:t>          Niveles </a:t>
            </a:r>
            <a:r>
              <a:rPr lang="es-ES" sz="2800" dirty="0">
                <a:solidFill>
                  <a:srgbClr val="FFFF00"/>
                </a:solidFill>
                <a:latin typeface="Arial Black" panose="020B0A04020102020204" pitchFamily="34" charset="0"/>
              </a:rPr>
              <a:t>de </a:t>
            </a:r>
            <a:r>
              <a:rPr lang="es-ES" sz="2800" dirty="0" smtClean="0">
                <a:solidFill>
                  <a:srgbClr val="FFFF00"/>
                </a:solidFill>
                <a:latin typeface="Arial Black" panose="020B0A04020102020204" pitchFamily="34" charset="0"/>
              </a:rPr>
              <a:t>atrapamiento</a:t>
            </a:r>
          </a:p>
          <a:p>
            <a:pPr marL="0" lvl="0" indent="0" algn="just">
              <a:buClr>
                <a:srgbClr val="ACD433"/>
              </a:buClr>
              <a:buNone/>
            </a:pPr>
            <a:r>
              <a:rPr lang="es-ES" sz="2800" dirty="0">
                <a:solidFill>
                  <a:srgbClr val="FFFF00"/>
                </a:solidFill>
                <a:latin typeface="Arial Black" panose="020B0A04020102020204" pitchFamily="34" charset="0"/>
              </a:rPr>
              <a:t>M</a:t>
            </a:r>
            <a:r>
              <a:rPr lang="es-ES" sz="2800" dirty="0" smtClean="0">
                <a:solidFill>
                  <a:srgbClr val="FFFF00"/>
                </a:solidFill>
                <a:latin typeface="Arial Black" panose="020B0A04020102020204" pitchFamily="34" charset="0"/>
              </a:rPr>
              <a:t>ecánico.: </a:t>
            </a:r>
            <a:r>
              <a:rPr lang="es-ES" sz="2400" dirty="0">
                <a:latin typeface="Arial Rounded MT Bold" panose="020F0704030504030204" pitchFamily="34" charset="0"/>
              </a:rPr>
              <a:t>L</a:t>
            </a:r>
            <a:r>
              <a:rPr lang="es-ES" sz="2400" dirty="0" smtClean="0">
                <a:latin typeface="Arial Rounded MT Bold" panose="020F0704030504030204" pitchFamily="34" charset="0"/>
              </a:rPr>
              <a:t>a persona que a sufrido el accidente no puede salir por motivos estructurales del vehículo (bloqueo de puertas o salidas naturales).</a:t>
            </a:r>
          </a:p>
          <a:p>
            <a:pPr marL="0" lvl="0" indent="0" algn="just">
              <a:buClr>
                <a:srgbClr val="ACD433"/>
              </a:buClr>
              <a:buNone/>
            </a:pPr>
            <a:r>
              <a:rPr lang="es-ES" sz="2800" dirty="0" smtClean="0">
                <a:solidFill>
                  <a:srgbClr val="FFFF00"/>
                </a:solidFill>
                <a:latin typeface="Arial Black" panose="020B0A04020102020204" pitchFamily="34" charset="0"/>
              </a:rPr>
              <a:t>Físico 1:</a:t>
            </a:r>
            <a:r>
              <a:rPr lang="es-ES" dirty="0" smtClean="0"/>
              <a:t> </a:t>
            </a:r>
            <a:r>
              <a:rPr lang="es-ES" sz="2400" dirty="0" smtClean="0">
                <a:latin typeface="Arial Rounded MT Bold" panose="020F0704030504030204" pitchFamily="34" charset="0"/>
              </a:rPr>
              <a:t>a consecuencias de las lesiones ocasionadas la persona que a sufrido el accidente no puede salir del vehículo por su propio pie ( posible fracturas, dolores de espalda y cuello, etc..).</a:t>
            </a:r>
          </a:p>
          <a:p>
            <a:pPr marL="0" lvl="0" indent="0" algn="just">
              <a:buClr>
                <a:srgbClr val="ACD433"/>
              </a:buClr>
              <a:buNone/>
            </a:pPr>
            <a:r>
              <a:rPr lang="es-ES" sz="3000" dirty="0" smtClean="0">
                <a:solidFill>
                  <a:srgbClr val="FFFF00"/>
                </a:solidFill>
                <a:latin typeface="Arial Black" panose="020B0A04020102020204" pitchFamily="34" charset="0"/>
              </a:rPr>
              <a:t>Físico 2: </a:t>
            </a:r>
            <a:r>
              <a:rPr lang="es-ES" sz="2400" dirty="0" smtClean="0">
                <a:latin typeface="Arial Rounded MT Bold" panose="020F0704030504030204" pitchFamily="34" charset="0"/>
              </a:rPr>
              <a:t>la deformidad estructural del vehículo tras un accidente ha atrapado a la persona en alguno de sus miembros ( pies, piernas, brazos). Impidiendo su salida.</a:t>
            </a:r>
            <a:endParaRPr lang="es-ES" sz="2400" dirty="0"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214048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5 Imagen" descr="C:\Users\Silvana\Desktop\BOMBERO\descarga (13).jpg"/>
          <p:cNvPicPr/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786" b="94643" l="17778" r="78222">
                        <a14:foregroundMark x1="35111" y1="72321" x2="35111" y2="72321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15076" r="19598"/>
          <a:stretch/>
        </p:blipFill>
        <p:spPr bwMode="auto">
          <a:xfrm>
            <a:off x="3618817" y="2700257"/>
            <a:ext cx="2365792" cy="3081119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2453" y="843463"/>
            <a:ext cx="8797925" cy="1968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Rectángulo 5"/>
          <p:cNvSpPr/>
          <p:nvPr/>
        </p:nvSpPr>
        <p:spPr>
          <a:xfrm>
            <a:off x="6107734" y="6000413"/>
            <a:ext cx="282705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64008" marR="0" lvl="0" indent="0" defTabSz="91440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759AA5"/>
              </a:buClr>
              <a:buSzPct val="80000"/>
              <a:buFontTx/>
              <a:buNone/>
              <a:tabLst/>
              <a:defRPr/>
            </a:pPr>
            <a:r>
              <a:rPr kumimoji="0" lang="es-AR" sz="18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Cabo: Héctor Valencia</a:t>
            </a:r>
          </a:p>
        </p:txBody>
      </p:sp>
    </p:spTree>
    <p:extLst>
      <p:ext uri="{BB962C8B-B14F-4D97-AF65-F5344CB8AC3E}">
        <p14:creationId xmlns:p14="http://schemas.microsoft.com/office/powerpoint/2010/main" val="12149767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80923" y="439839"/>
            <a:ext cx="7055380" cy="1400530"/>
          </a:xfrm>
        </p:spPr>
        <p:txBody>
          <a:bodyPr/>
          <a:lstStyle/>
          <a:p>
            <a:r>
              <a:rPr lang="es-AR" sz="4400" b="1" dirty="0">
                <a:ln w="6350">
                  <a:solidFill>
                    <a:srgbClr val="759AA5">
                      <a:shade val="43000"/>
                    </a:srgbClr>
                  </a:solidFill>
                </a:ln>
                <a:solidFill>
                  <a:srgbClr val="FF0000"/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latin typeface="Arial Black" panose="020B0A04020102020204" pitchFamily="34" charset="0"/>
              </a:rPr>
              <a:t>RESCATE VEHICULAR</a:t>
            </a:r>
            <a:endParaRPr lang="es-AR" sz="4400" b="1" dirty="0">
              <a:latin typeface="Arial Black" panose="020B0A04020102020204" pitchFamily="34" charset="0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904974" y="1674254"/>
            <a:ext cx="7453416" cy="455912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ES" sz="3600" b="1" dirty="0" smtClean="0">
                <a:solidFill>
                  <a:srgbClr val="FFFF00"/>
                </a:solidFill>
                <a:latin typeface="Arial Black" panose="020B0A04020102020204" pitchFamily="34" charset="0"/>
              </a:rPr>
              <a:t>               Objetivos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es-ES" sz="3600" b="1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Roles y funciones de una dotación ( mando).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es-ES" sz="3600" b="1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Reconocimiento 360º.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es-ES" sz="3600" b="1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Estabilización.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es-ES" sz="3600" b="1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Tipo de atrapamiento.</a:t>
            </a:r>
          </a:p>
          <a:p>
            <a:pPr marL="0" indent="0">
              <a:buNone/>
            </a:pPr>
            <a:endParaRPr lang="es-ES" sz="3600" dirty="0" smtClean="0">
              <a:latin typeface="Arial Black" panose="020B0A04020102020204" pitchFamily="34" charset="0"/>
            </a:endParaRPr>
          </a:p>
          <a:p>
            <a:pPr marL="0" indent="0">
              <a:buNone/>
            </a:pPr>
            <a:endParaRPr lang="es-AR" sz="3600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671050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27700" y="504233"/>
            <a:ext cx="7055380" cy="1400530"/>
          </a:xfrm>
        </p:spPr>
        <p:txBody>
          <a:bodyPr/>
          <a:lstStyle/>
          <a:p>
            <a:r>
              <a:rPr lang="es-AR" sz="4400" b="1" dirty="0">
                <a:ln w="6350">
                  <a:solidFill>
                    <a:srgbClr val="759AA5">
                      <a:shade val="43000"/>
                    </a:srgbClr>
                  </a:solidFill>
                </a:ln>
                <a:solidFill>
                  <a:srgbClr val="FF0000"/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latin typeface="Arial Black" panose="020B0A04020102020204" pitchFamily="34" charset="0"/>
              </a:rPr>
              <a:t>RESCATE VEHICULAR</a:t>
            </a:r>
            <a:endParaRPr lang="es-AR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27700" y="1558345"/>
            <a:ext cx="7633720" cy="469006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ES" sz="2400" dirty="0" smtClean="0">
                <a:latin typeface="Arial Black" panose="020B0A04020102020204" pitchFamily="34" charset="0"/>
              </a:rPr>
              <a:t>             </a:t>
            </a:r>
            <a:r>
              <a:rPr lang="es-ES" sz="3200" dirty="0" smtClean="0">
                <a:solidFill>
                  <a:srgbClr val="FFFF00"/>
                </a:solidFill>
                <a:latin typeface="Arial Black" panose="020B0A04020102020204" pitchFamily="34" charset="0"/>
              </a:rPr>
              <a:t>Roles de una dotación</a:t>
            </a:r>
          </a:p>
          <a:p>
            <a:pPr marL="0" indent="0" algn="just">
              <a:buNone/>
            </a:pPr>
            <a:r>
              <a:rPr lang="es-ES" sz="2400" dirty="0" smtClean="0"/>
              <a:t>El éxito de un rescate, se logra cuando todos los integrantes del equipo desarrollan sus rolles de manera profesional.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es-ES" sz="2400" b="1" dirty="0" smtClean="0">
                <a:solidFill>
                  <a:srgbClr val="FFFF00"/>
                </a:solidFill>
              </a:rPr>
              <a:t>Jefe de dotación.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es-ES" sz="2400" b="1" dirty="0" smtClean="0">
                <a:solidFill>
                  <a:srgbClr val="FFFF00"/>
                </a:solidFill>
              </a:rPr>
              <a:t>Operadores.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es-ES" sz="2400" b="1" dirty="0" smtClean="0">
                <a:solidFill>
                  <a:srgbClr val="FFFF00"/>
                </a:solidFill>
              </a:rPr>
              <a:t>Logístico.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es-ES" sz="2400" b="1" dirty="0" smtClean="0">
                <a:solidFill>
                  <a:srgbClr val="FFFF00"/>
                </a:solidFill>
              </a:rPr>
              <a:t>APH.</a:t>
            </a:r>
          </a:p>
          <a:p>
            <a:pPr marL="0" indent="0" algn="just">
              <a:buNone/>
            </a:pPr>
            <a:endParaRPr lang="es-ES" sz="2400" dirty="0" smtClean="0">
              <a:solidFill>
                <a:srgbClr val="FFFF00"/>
              </a:solidFill>
            </a:endParaRPr>
          </a:p>
          <a:p>
            <a:pPr marL="0" indent="0" algn="just">
              <a:buNone/>
            </a:pPr>
            <a:endParaRPr lang="es-AR" sz="24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27579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27700" y="491355"/>
            <a:ext cx="7055380" cy="1400530"/>
          </a:xfrm>
        </p:spPr>
        <p:txBody>
          <a:bodyPr/>
          <a:lstStyle/>
          <a:p>
            <a:r>
              <a:rPr lang="es-AR" sz="4400" b="1" dirty="0">
                <a:ln w="6350">
                  <a:solidFill>
                    <a:srgbClr val="759AA5">
                      <a:shade val="43000"/>
                    </a:srgbClr>
                  </a:solidFill>
                </a:ln>
                <a:solidFill>
                  <a:srgbClr val="FF0000"/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latin typeface="Arial Black" panose="020B0A04020102020204" pitchFamily="34" charset="0"/>
              </a:rPr>
              <a:t>RESCATE VEHICULAR</a:t>
            </a:r>
            <a:endParaRPr lang="es-AR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27699" y="1609859"/>
            <a:ext cx="7595083" cy="463854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ES" sz="2800" dirty="0" smtClean="0">
                <a:solidFill>
                  <a:srgbClr val="FFFF00"/>
                </a:solidFill>
                <a:latin typeface="Arial Black" panose="020B0A04020102020204" pitchFamily="34" charset="0"/>
              </a:rPr>
              <a:t>            </a:t>
            </a:r>
            <a:r>
              <a:rPr lang="es-ES" sz="3600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>Jefe de dotación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s-ES" sz="2800" dirty="0" smtClean="0">
                <a:solidFill>
                  <a:srgbClr val="FFFF00"/>
                </a:solidFill>
                <a:latin typeface="Arial Black" panose="020B0A04020102020204" pitchFamily="34" charset="0"/>
              </a:rPr>
              <a:t>Información, evaluación inicial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s-ES" sz="2800" dirty="0" smtClean="0">
                <a:latin typeface="Arial Rounded MT Bold" panose="020F0704030504030204" pitchFamily="34" charset="0"/>
              </a:rPr>
              <a:t>Zonificación de la zona afecta.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s-ES" sz="2800" dirty="0" smtClean="0">
                <a:latin typeface="Arial Rounded MT Bold" panose="020F0704030504030204" pitchFamily="34" charset="0"/>
              </a:rPr>
              <a:t>Información in-situ ( 360º).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s-ES" sz="2800" dirty="0" smtClean="0">
                <a:latin typeface="Arial Rounded MT Bold" panose="020F0704030504030204" pitchFamily="34" charset="0"/>
              </a:rPr>
              <a:t>Reconocimiento interior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s-ES" sz="2800" dirty="0" smtClean="0">
                <a:latin typeface="Arial Rounded MT Bold" panose="020F0704030504030204" pitchFamily="34" charset="0"/>
              </a:rPr>
              <a:t>Intentar reconocer el tipo de atrapamiento</a:t>
            </a:r>
            <a:endParaRPr lang="es-AR" sz="2800" dirty="0"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56745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27700" y="478475"/>
            <a:ext cx="7055380" cy="1400530"/>
          </a:xfrm>
        </p:spPr>
        <p:txBody>
          <a:bodyPr/>
          <a:lstStyle/>
          <a:p>
            <a:r>
              <a:rPr lang="es-AR" sz="4400" b="1" dirty="0">
                <a:ln w="6350">
                  <a:solidFill>
                    <a:srgbClr val="759AA5">
                      <a:shade val="43000"/>
                    </a:srgbClr>
                  </a:solidFill>
                </a:ln>
                <a:solidFill>
                  <a:srgbClr val="FF0000"/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latin typeface="Arial Black" panose="020B0A04020102020204" pitchFamily="34" charset="0"/>
              </a:rPr>
              <a:t>RESCATE VEHICULAR</a:t>
            </a:r>
            <a:endParaRPr lang="es-AR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27700" y="1751527"/>
            <a:ext cx="7582204" cy="4496879"/>
          </a:xfrm>
        </p:spPr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es-ES" sz="2800" dirty="0" smtClean="0">
                <a:solidFill>
                  <a:srgbClr val="FFFF00"/>
                </a:solidFill>
                <a:latin typeface="Arial Black" panose="020B0A04020102020204" pitchFamily="34" charset="0"/>
              </a:rPr>
              <a:t>Prioridades iniciales.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s-ES" sz="2800" dirty="0" smtClean="0">
                <a:latin typeface="Arial Rounded MT Bold" panose="020F0704030504030204" pitchFamily="34" charset="0"/>
              </a:rPr>
              <a:t>Comunicación fluida.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s-ES" sz="2800" dirty="0" smtClean="0">
                <a:latin typeface="Arial Rounded MT Bold" panose="020F0704030504030204" pitchFamily="34" charset="0"/>
              </a:rPr>
              <a:t>Designación de tareas prioritarias.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s-ES" sz="2800" dirty="0" smtClean="0">
                <a:latin typeface="Arial Rounded MT Bold" panose="020F0704030504030204" pitchFamily="34" charset="0"/>
              </a:rPr>
              <a:t>Control de riesgo.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s-ES" sz="2800" dirty="0" smtClean="0">
                <a:latin typeface="Arial Rounded MT Bold" panose="020F0704030504030204" pitchFamily="34" charset="0"/>
              </a:rPr>
              <a:t>Conocer numero de victimas.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s-ES" sz="2800" dirty="0" smtClean="0">
                <a:latin typeface="Arial Rounded MT Bold" panose="020F0704030504030204" pitchFamily="34" charset="0"/>
              </a:rPr>
              <a:t>Tipo de atrapamiento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s-ES" sz="2800" dirty="0" smtClean="0">
                <a:latin typeface="Arial Rounded MT Bold" panose="020F0704030504030204" pitchFamily="34" charset="0"/>
              </a:rPr>
              <a:t>Estabilización del vehículo.</a:t>
            </a:r>
          </a:p>
          <a:p>
            <a:pPr>
              <a:buFont typeface="Wingdings" panose="05000000000000000000" pitchFamily="2" charset="2"/>
              <a:buChar char="§"/>
            </a:pPr>
            <a:endParaRPr lang="es-ES" dirty="0" smtClean="0"/>
          </a:p>
          <a:p>
            <a:pPr>
              <a:buFont typeface="Arial" panose="020B0604020202020204" pitchFamily="34" charset="0"/>
              <a:buChar char="•"/>
            </a:pP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32693405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27700" y="504234"/>
            <a:ext cx="7055380" cy="1400530"/>
          </a:xfrm>
        </p:spPr>
        <p:txBody>
          <a:bodyPr/>
          <a:lstStyle/>
          <a:p>
            <a:r>
              <a:rPr lang="es-AR" sz="4400" b="1" dirty="0">
                <a:ln w="6350">
                  <a:solidFill>
                    <a:srgbClr val="759AA5">
                      <a:shade val="43000"/>
                    </a:srgbClr>
                  </a:solidFill>
                </a:ln>
                <a:solidFill>
                  <a:srgbClr val="FF0000"/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latin typeface="Arial Black" panose="020B0A04020102020204" pitchFamily="34" charset="0"/>
              </a:rPr>
              <a:t>RESCATE VEHICULAR</a:t>
            </a:r>
            <a:endParaRPr lang="es-AR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27699" y="1764407"/>
            <a:ext cx="7620841" cy="4484000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s-ES" sz="2800" dirty="0" smtClean="0">
                <a:solidFill>
                  <a:srgbClr val="FFFF00"/>
                </a:solidFill>
                <a:latin typeface="Arial Black" panose="020B0A04020102020204" pitchFamily="34" charset="0"/>
              </a:rPr>
              <a:t>Acceso a la victima y creación de espacios: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s-ES" sz="2800" dirty="0" smtClean="0">
                <a:latin typeface="Arial Rounded MT Bold" panose="020F0704030504030204" pitchFamily="34" charset="0"/>
              </a:rPr>
              <a:t>Determinar el momento de acceder a la victima.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s-ES" sz="2800" dirty="0" smtClean="0">
                <a:latin typeface="Arial Rounded MT Bold" panose="020F0704030504030204" pitchFamily="34" charset="0"/>
              </a:rPr>
              <a:t>Victima inconsciente (prioridad de atención de la misma) siempre que el escenario sea seguro.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s-ES" sz="2800" dirty="0" smtClean="0">
                <a:latin typeface="Arial Rounded MT Bold" panose="020F0704030504030204" pitchFamily="34" charset="0"/>
              </a:rPr>
              <a:t>Acceder al vehículo y proceder a la creación de espacios.</a:t>
            </a:r>
            <a:endParaRPr lang="es-AR" sz="2800" dirty="0"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20476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27700" y="504234"/>
            <a:ext cx="7055380" cy="1400530"/>
          </a:xfrm>
        </p:spPr>
        <p:txBody>
          <a:bodyPr/>
          <a:lstStyle/>
          <a:p>
            <a:r>
              <a:rPr lang="es-AR" sz="4400" b="1" dirty="0">
                <a:ln w="6350">
                  <a:solidFill>
                    <a:srgbClr val="759AA5">
                      <a:shade val="43000"/>
                    </a:srgbClr>
                  </a:solidFill>
                </a:ln>
                <a:solidFill>
                  <a:srgbClr val="FF0000"/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latin typeface="Arial Black" panose="020B0A04020102020204" pitchFamily="34" charset="0"/>
              </a:rPr>
              <a:t>RESCATE VEHICULAR</a:t>
            </a:r>
            <a:endParaRPr lang="es-AR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27700" y="1595671"/>
            <a:ext cx="7582204" cy="3940934"/>
          </a:xfrm>
        </p:spPr>
        <p:txBody>
          <a:bodyPr>
            <a:normAutofit lnSpcReduction="10000"/>
          </a:bodyPr>
          <a:lstStyle/>
          <a:p>
            <a:pPr algn="just"/>
            <a:r>
              <a:rPr lang="es-ES" sz="2800" dirty="0" smtClean="0">
                <a:solidFill>
                  <a:srgbClr val="FFFF00"/>
                </a:solidFill>
                <a:latin typeface="Arial Black" panose="020B0A04020102020204" pitchFamily="34" charset="0"/>
              </a:rPr>
              <a:t>Planes de extricacion : </a:t>
            </a:r>
            <a:r>
              <a:rPr lang="es-ES" sz="2800" dirty="0" smtClean="0">
                <a:latin typeface="Arial Rounded MT Bold" panose="020F0704030504030204" pitchFamily="34" charset="0"/>
              </a:rPr>
              <a:t>con la información obtenida luego del reconocimiento inicial y la información que brinda el APH, el mando decidirá los planes de estricacion.</a:t>
            </a:r>
          </a:p>
          <a:p>
            <a:pPr marL="0" indent="0" algn="just">
              <a:buNone/>
            </a:pPr>
            <a:endParaRPr lang="es-ES" sz="2800" dirty="0" smtClean="0">
              <a:latin typeface="Arial Rounded MT Bold" panose="020F0704030504030204" pitchFamily="34" charset="0"/>
            </a:endParaRPr>
          </a:p>
          <a:p>
            <a:pPr algn="just">
              <a:buFont typeface="Wingdings" panose="05000000000000000000" pitchFamily="2" charset="2"/>
              <a:buChar char="Ø"/>
            </a:pPr>
            <a:r>
              <a:rPr lang="es-ES" sz="2800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>Plan A ( rápido)</a:t>
            </a:r>
            <a:r>
              <a:rPr lang="es-ES" sz="2800" dirty="0" smtClean="0">
                <a:latin typeface="Arial Rounded MT Bold" panose="020F0704030504030204" pitchFamily="34" charset="0"/>
              </a:rPr>
              <a:t>: victima estable con posible lesión medular, crear el máximo espacio interior.</a:t>
            </a:r>
          </a:p>
          <a:p>
            <a:pPr algn="just">
              <a:buFont typeface="Wingdings" panose="05000000000000000000" pitchFamily="2" charset="2"/>
              <a:buChar char="Ø"/>
            </a:pPr>
            <a:endParaRPr lang="es-AR" sz="2800" dirty="0"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71531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27700" y="517113"/>
            <a:ext cx="7055380" cy="1400530"/>
          </a:xfrm>
        </p:spPr>
        <p:txBody>
          <a:bodyPr/>
          <a:lstStyle/>
          <a:p>
            <a:r>
              <a:rPr lang="es-AR" sz="4400" b="1" dirty="0">
                <a:ln w="6350">
                  <a:solidFill>
                    <a:srgbClr val="759AA5">
                      <a:shade val="43000"/>
                    </a:srgbClr>
                  </a:solidFill>
                </a:ln>
                <a:solidFill>
                  <a:srgbClr val="FF0000"/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latin typeface="Arial Black" panose="020B0A04020102020204" pitchFamily="34" charset="0"/>
              </a:rPr>
              <a:t>RESCATE VEHICULAR</a:t>
            </a:r>
            <a:endParaRPr lang="es-AR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27699" y="1558345"/>
            <a:ext cx="7569325" cy="4690062"/>
          </a:xfrm>
        </p:spPr>
        <p:txBody>
          <a:bodyPr>
            <a:normAutofit lnSpcReduction="10000"/>
          </a:bodyPr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es-ES" sz="3200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>Plan B ( seguro): </a:t>
            </a:r>
            <a:r>
              <a:rPr lang="es-ES" sz="3200" dirty="0" smtClean="0">
                <a:latin typeface="Arial Rounded MT Bold" panose="020F0704030504030204" pitchFamily="34" charset="0"/>
              </a:rPr>
              <a:t>situación de la inestable, evolución negativa. Conseguir el espacio suficiente para una extracción rápida.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es-ES" sz="3200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>Plan de emergencia: </a:t>
            </a:r>
            <a:r>
              <a:rPr lang="es-ES" sz="3200" dirty="0" smtClean="0">
                <a:latin typeface="Arial Rounded MT Bold" panose="020F0704030504030204" pitchFamily="34" charset="0"/>
              </a:rPr>
              <a:t>situación de la victima critica, seguridad del paciente comprometida por la escena. utilización del espacio disponible para una extracción inminente.</a:t>
            </a:r>
            <a:endParaRPr lang="es-AR" sz="3200" dirty="0"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79750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0E5580"/>
      </a:dk2>
      <a:lt2>
        <a:srgbClr val="EBEBEB"/>
      </a:lt2>
      <a:accent1>
        <a:srgbClr val="ACD433"/>
      </a:accent1>
      <a:accent2>
        <a:srgbClr val="E6C133"/>
      </a:accent2>
      <a:accent3>
        <a:srgbClr val="EF7A24"/>
      </a:accent3>
      <a:accent4>
        <a:srgbClr val="5AA0F5"/>
      </a:accent4>
      <a:accent5>
        <a:srgbClr val="75CEEC"/>
      </a:accent5>
      <a:accent6>
        <a:srgbClr val="65D6A0"/>
      </a:accent6>
      <a:hlink>
        <a:srgbClr val="C4E46E"/>
      </a:hlink>
      <a:folHlink>
        <a:srgbClr val="BDE0F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2000"/>
                <a:hueMod val="96000"/>
                <a:satMod val="128000"/>
                <a:lumMod val="114000"/>
              </a:schemeClr>
            </a:gs>
            <a:gs pos="100000">
              <a:schemeClr val="phClr">
                <a:tint val="100000"/>
                <a:shade val="62000"/>
                <a:hueMod val="100000"/>
                <a:satMod val="13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2000"/>
                <a:hueMod val="108000"/>
                <a:satMod val="164000"/>
                <a:lumMod val="69000"/>
              </a:schemeClr>
              <a:schemeClr val="phClr">
                <a:tint val="96000"/>
                <a:hueMod val="90000"/>
                <a:satMod val="130000"/>
                <a:lumMod val="134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BACC050B-8757-4460-95D8-E37B46A6B42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16103</TotalTime>
  <Words>1049</Words>
  <Application>Microsoft Office PowerPoint</Application>
  <PresentationFormat>Presentación en pantalla (4:3)</PresentationFormat>
  <Paragraphs>131</Paragraphs>
  <Slides>25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25</vt:i4>
      </vt:variant>
    </vt:vector>
  </HeadingPairs>
  <TitlesOfParts>
    <vt:vector size="33" baseType="lpstr">
      <vt:lpstr>Arial Unicode MS</vt:lpstr>
      <vt:lpstr>Arial</vt:lpstr>
      <vt:lpstr>Arial Black</vt:lpstr>
      <vt:lpstr>Arial Rounded MT Bold</vt:lpstr>
      <vt:lpstr>Century Gothic</vt:lpstr>
      <vt:lpstr>Wingdings</vt:lpstr>
      <vt:lpstr>Wingdings 3</vt:lpstr>
      <vt:lpstr>Ion</vt:lpstr>
      <vt:lpstr>RESCATE VEHICULAR</vt:lpstr>
      <vt:lpstr>Presentación de PowerPoint</vt:lpstr>
      <vt:lpstr>RESCATE VEHICULAR</vt:lpstr>
      <vt:lpstr>RESCATE VEHICULAR</vt:lpstr>
      <vt:lpstr>RESCATE VEHICULAR</vt:lpstr>
      <vt:lpstr>RESCATE VEHICULAR</vt:lpstr>
      <vt:lpstr>RESCATE VEHICULAR</vt:lpstr>
      <vt:lpstr>RESCATE VEHICULAR</vt:lpstr>
      <vt:lpstr>RESCATE VEHICULAR</vt:lpstr>
      <vt:lpstr>RESCATE VEHICULAR</vt:lpstr>
      <vt:lpstr>RESCATE VEHICULAR</vt:lpstr>
      <vt:lpstr>RESCATE VEHICULAR</vt:lpstr>
      <vt:lpstr>RESCATE VEHICULAR</vt:lpstr>
      <vt:lpstr>RESCATE VEHICULAR</vt:lpstr>
      <vt:lpstr>RESCATE VEHICULAR</vt:lpstr>
      <vt:lpstr>RESCATE VEHICULAR</vt:lpstr>
      <vt:lpstr>RESCATE VEHICULAR</vt:lpstr>
      <vt:lpstr>RESCATE VEHICULAR</vt:lpstr>
      <vt:lpstr>RESCATE VEHICULAR</vt:lpstr>
      <vt:lpstr>RESCATE VEHICULAR</vt:lpstr>
      <vt:lpstr>RESCATE VEHICULAR</vt:lpstr>
      <vt:lpstr>RESCATE VEHICULAR</vt:lpstr>
      <vt:lpstr>RESCATE VEHICULAR</vt:lpstr>
      <vt:lpstr>RESCATE VEHICULAR</vt:lpstr>
      <vt:lpstr>Presentación de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RESCATE VEHICULAR</dc:title>
  <dc:creator>hectorlvalencia1978@hotmail.com</dc:creator>
  <cp:lastModifiedBy>hectorlvalencia1978@hotmail.com</cp:lastModifiedBy>
  <cp:revision>45</cp:revision>
  <dcterms:created xsi:type="dcterms:W3CDTF">2021-09-29T22:00:41Z</dcterms:created>
  <dcterms:modified xsi:type="dcterms:W3CDTF">2022-11-05T15:38:44Z</dcterms:modified>
</cp:coreProperties>
</file>