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35"/>
  </p:notesMasterIdLst>
  <p:sldIdLst>
    <p:sldId id="312" r:id="rId2"/>
    <p:sldId id="257" r:id="rId3"/>
    <p:sldId id="287" r:id="rId4"/>
    <p:sldId id="279" r:id="rId5"/>
    <p:sldId id="289" r:id="rId6"/>
    <p:sldId id="314" r:id="rId7"/>
    <p:sldId id="280" r:id="rId8"/>
    <p:sldId id="263" r:id="rId9"/>
    <p:sldId id="291" r:id="rId10"/>
    <p:sldId id="283" r:id="rId11"/>
    <p:sldId id="284" r:id="rId12"/>
    <p:sldId id="262" r:id="rId13"/>
    <p:sldId id="265" r:id="rId14"/>
    <p:sldId id="315" r:id="rId15"/>
    <p:sldId id="316" r:id="rId16"/>
    <p:sldId id="272" r:id="rId17"/>
    <p:sldId id="274" r:id="rId18"/>
    <p:sldId id="266" r:id="rId19"/>
    <p:sldId id="290" r:id="rId20"/>
    <p:sldId id="276" r:id="rId21"/>
    <p:sldId id="277" r:id="rId22"/>
    <p:sldId id="285" r:id="rId23"/>
    <p:sldId id="288" r:id="rId24"/>
    <p:sldId id="268" r:id="rId25"/>
    <p:sldId id="297" r:id="rId26"/>
    <p:sldId id="295" r:id="rId27"/>
    <p:sldId id="296" r:id="rId28"/>
    <p:sldId id="299" r:id="rId29"/>
    <p:sldId id="260" r:id="rId30"/>
    <p:sldId id="309" r:id="rId31"/>
    <p:sldId id="310" r:id="rId32"/>
    <p:sldId id="311" r:id="rId33"/>
    <p:sldId id="31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ACITACION" initials="C" lastIdx="1" clrIdx="0">
    <p:extLst>
      <p:ext uri="{19B8F6BF-5375-455C-9EA6-DF929625EA0E}">
        <p15:presenceInfo xmlns:p15="http://schemas.microsoft.com/office/powerpoint/2012/main" userId="CAPACITAC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07A3E-550E-47BF-BEAB-E37379702A23}" type="datetimeFigureOut">
              <a:rPr lang="es-ES" smtClean="0"/>
              <a:pPr/>
              <a:t>28/07/2020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4C71-F45E-4828-BBC5-C7D1DA35CB36}" type="slidenum">
              <a:rPr lang="es-ES" smtClean="0"/>
              <a:pPr/>
              <a:t>‹Nº›</a:t>
            </a:fld>
            <a:endParaRPr lang="es-ES"/>
          </a:p>
        </p:txBody>
      </p:sp>
    </p:spTree>
    <p:extLst>
      <p:ext uri="{BB962C8B-B14F-4D97-AF65-F5344CB8AC3E}">
        <p14:creationId xmlns:p14="http://schemas.microsoft.com/office/powerpoint/2010/main" val="292380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D084C71-F45E-4828-BBC5-C7D1DA35CB36}" type="slidenum">
              <a:rPr lang="es-ES" smtClean="0"/>
              <a:pPr/>
              <a:t>12</a:t>
            </a:fld>
            <a:endParaRPr lang="es-ES"/>
          </a:p>
        </p:txBody>
      </p:sp>
    </p:spTree>
    <p:extLst>
      <p:ext uri="{BB962C8B-B14F-4D97-AF65-F5344CB8AC3E}">
        <p14:creationId xmlns:p14="http://schemas.microsoft.com/office/powerpoint/2010/main" val="102228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C3B6F8-5250-4CC5-8480-27BB1E5F2785}"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6137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25A6A0-3BAE-43AB-A67F-40C24E426DFB}" type="datetime1">
              <a:rPr lang="en-US" smtClean="0"/>
              <a:pPr/>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5553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8A6A62-1A24-4E6C-81FA-CA2D6C5BADDD}"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9133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82E0BF-053A-48FE-931C-51665DAC5799}"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6173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BD0C3CA-BF37-41C3-8A3E-0DAA34CC29B0}"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1007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8D6E6B-DDEA-477E-B5C1-A5E4781C2CA2}" type="datetime1">
              <a:rPr lang="en-US" smtClean="0"/>
              <a:pPr/>
              <a:t>7/28/2020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320001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8D6E6B-DDEA-477E-B5C1-A5E4781C2CA2}" type="datetime1">
              <a:rPr lang="en-US" smtClean="0"/>
              <a:pPr/>
              <a:t>7/28/2020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608176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BDE99-96C3-48F0-951D-0056BA868F5E}"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3557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29EDC1D-C404-45F5-B422-61385E990A07}"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0906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F9702B-ECA4-46E5-B5AD-04A15A8767F1}"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2890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18EDADF-08D6-40B0-9D93-02B8AD22CBE9}" type="datetime1">
              <a:rPr lang="en-US" smtClean="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6819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F04E4D7-0F41-41AA-B1DE-E60C70CBCD8D}" type="datetime1">
              <a:rPr lang="en-US" smtClean="0"/>
              <a:pPr/>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1314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9D5C1F-CC3C-4E51-ADBF-D9C480FE0758}" type="datetime1">
              <a:rPr lang="en-US" smtClean="0"/>
              <a:pPr/>
              <a:t>7/28/2020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4272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2223DF89-8229-4A38-BC37-5D9683EA137C}" type="datetime1">
              <a:rPr lang="en-US" smtClean="0"/>
              <a:pPr/>
              <a:t>7/28/2020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2730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C1A502-20C1-4655-883D-A50951A311DE}" type="datetime1">
              <a:rPr lang="en-US" smtClean="0"/>
              <a:pPr/>
              <a:t>7/28/2020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5759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C425CDFB-21BD-4809-9176-268578A24038}" type="datetime1">
              <a:rPr lang="en-US" smtClean="0"/>
              <a:pPr/>
              <a:t>7/28/2020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9461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D0DDAD8-2748-478A-B0A2-8450C101D6BC}" type="datetime1">
              <a:rPr lang="en-US" smtClean="0"/>
              <a:pPr/>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2208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B8D6E6B-DDEA-477E-B5C1-A5E4781C2CA2}" type="datetime1">
              <a:rPr lang="en-US" smtClean="0"/>
              <a:pPr/>
              <a:t>7/28/2020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0171809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rcRect/>
          <a:stretch/>
        </p:blipFill>
        <p:spPr>
          <a:xfrm>
            <a:off x="685868" y="1457739"/>
            <a:ext cx="10274701" cy="483041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Título 7"/>
          <p:cNvSpPr>
            <a:spLocks noGrp="1"/>
          </p:cNvSpPr>
          <p:nvPr>
            <p:ph type="title"/>
          </p:nvPr>
        </p:nvSpPr>
        <p:spPr>
          <a:xfrm>
            <a:off x="2787277" y="2334527"/>
            <a:ext cx="9404723" cy="1400530"/>
          </a:xfrm>
        </p:spPr>
        <p:txBody>
          <a:bodyPr>
            <a:noAutofit/>
          </a:bodyPr>
          <a:lstStyle/>
          <a:p>
            <a:r>
              <a:rPr lang="es-AR" sz="8800" dirty="0">
                <a:solidFill>
                  <a:srgbClr val="FFFF00"/>
                </a:solidFill>
              </a:rPr>
              <a:t>Incendios vehiculares</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2719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646112" y="1610842"/>
            <a:ext cx="10401992" cy="4467986"/>
          </a:xfrm>
        </p:spPr>
        <p:txBody>
          <a:bodyPr>
            <a:normAutofit fontScale="32500" lnSpcReduction="20000"/>
          </a:bodyPr>
          <a:lstStyle/>
          <a:p>
            <a:r>
              <a:rPr lang="es-ES" sz="8000" dirty="0"/>
              <a:t> </a:t>
            </a:r>
            <a:r>
              <a:rPr lang="es-ES" sz="9600" dirty="0"/>
              <a:t>El depósito de combustible, si es líquido o gaseoso, puede producir derrames con riesgo de inflamación o incluso de explosión.</a:t>
            </a:r>
          </a:p>
          <a:p>
            <a:r>
              <a:rPr lang="es-ES" sz="9600" dirty="0"/>
              <a:t> El sistema de inyección de combustible, que pone gases o vapores combustibles a presión.</a:t>
            </a:r>
          </a:p>
          <a:p>
            <a:r>
              <a:rPr lang="es-ES" sz="9600" dirty="0"/>
              <a:t> La batería, que tiene riesgo de explosión con proyección de ácido.</a:t>
            </a:r>
          </a:p>
          <a:p>
            <a:r>
              <a:rPr lang="es-ES" sz="9600" dirty="0"/>
              <a:t> La carga que transporta, puede ser inflamable, explosiva o incluir otros riesgos.</a:t>
            </a:r>
          </a:p>
          <a:p>
            <a:pPr marL="0" indent="0">
              <a:buNone/>
            </a:pPr>
            <a:endParaRPr lang="es-ES" sz="8000" dirty="0"/>
          </a:p>
          <a:p>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CuadroTexto 5"/>
          <p:cNvSpPr txBox="1"/>
          <p:nvPr/>
        </p:nvSpPr>
        <p:spPr>
          <a:xfrm>
            <a:off x="1001261" y="629763"/>
            <a:ext cx="3977236" cy="523220"/>
          </a:xfrm>
          <a:prstGeom prst="rect">
            <a:avLst/>
          </a:prstGeom>
          <a:noFill/>
        </p:spPr>
        <p:txBody>
          <a:bodyPr wrap="square" rtlCol="0">
            <a:spAutoFit/>
          </a:bodyPr>
          <a:lstStyle/>
          <a:p>
            <a:r>
              <a:rPr lang="es-ES" sz="2800" dirty="0">
                <a:effectLst>
                  <a:outerShdw blurRad="38100" dist="38100" dir="2700000" algn="tl">
                    <a:srgbClr val="000000">
                      <a:alpha val="43137"/>
                    </a:srgbClr>
                  </a:outerShdw>
                </a:effectLst>
              </a:rPr>
              <a:t>Riesgos…</a:t>
            </a:r>
          </a:p>
        </p:txBody>
      </p:sp>
    </p:spTree>
    <p:extLst>
      <p:ext uri="{BB962C8B-B14F-4D97-AF65-F5344CB8AC3E}">
        <p14:creationId xmlns:p14="http://schemas.microsoft.com/office/powerpoint/2010/main" val="60304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Riesgos…</a:t>
            </a:r>
          </a:p>
        </p:txBody>
      </p:sp>
      <p:sp>
        <p:nvSpPr>
          <p:cNvPr id="3" name="Marcador de contenido 2"/>
          <p:cNvSpPr>
            <a:spLocks noGrp="1"/>
          </p:cNvSpPr>
          <p:nvPr>
            <p:ph idx="1"/>
          </p:nvPr>
        </p:nvSpPr>
        <p:spPr>
          <a:xfrm>
            <a:off x="4711849" y="1493949"/>
            <a:ext cx="7188230" cy="4623516"/>
          </a:xfrm>
        </p:spPr>
        <p:txBody>
          <a:bodyPr>
            <a:normAutofit/>
          </a:bodyPr>
          <a:lstStyle/>
          <a:p>
            <a:pPr algn="just"/>
            <a:r>
              <a:rPr lang="es-ES" dirty="0"/>
              <a:t> </a:t>
            </a:r>
            <a:r>
              <a:rPr lang="es-ES" sz="2800" dirty="0"/>
              <a:t>El sistema de aire acondicionado, que incluye un gas refrigerante a presión. </a:t>
            </a:r>
          </a:p>
          <a:p>
            <a:pPr marL="0" indent="0" algn="just">
              <a:buNone/>
            </a:pPr>
            <a:endParaRPr lang="es-ES" sz="2800" dirty="0"/>
          </a:p>
          <a:p>
            <a:pPr algn="just"/>
            <a:r>
              <a:rPr lang="es-ES" sz="2800" dirty="0"/>
              <a:t>Los sistemas de airbag, que pueden activarse inadvertidamente. Su mecanismo de activación pirotécnica puede también explosionar.</a:t>
            </a:r>
          </a:p>
          <a:p>
            <a:endParaRPr lang="es-ES" dirty="0"/>
          </a:p>
          <a:p>
            <a:pPr marL="0" indent="0">
              <a:buNone/>
            </a:pPr>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5" y="1063416"/>
            <a:ext cx="4269075" cy="2731988"/>
          </a:xfrm>
          <a:prstGeom prst="rect">
            <a:avLst/>
          </a:prstGeom>
        </p:spPr>
      </p:pic>
      <p:pic>
        <p:nvPicPr>
          <p:cNvPr id="6" name="Imagen 5">
            <a:extLst>
              <a:ext uri="{FF2B5EF4-FFF2-40B4-BE49-F238E27FC236}">
                <a16:creationId xmlns:a16="http://schemas.microsoft.com/office/drawing/2014/main" id="{BC367426-AAA4-477B-A2B5-14E1EBC719F4}"/>
              </a:ext>
            </a:extLst>
          </p:cNvPr>
          <p:cNvPicPr>
            <a:picLocks noChangeAspect="1"/>
          </p:cNvPicPr>
          <p:nvPr/>
        </p:nvPicPr>
        <p:blipFill>
          <a:blip r:embed="rId3"/>
          <a:stretch>
            <a:fillRect/>
          </a:stretch>
        </p:blipFill>
        <p:spPr>
          <a:xfrm>
            <a:off x="344405" y="3795404"/>
            <a:ext cx="4269075" cy="2910737"/>
          </a:xfrm>
          <a:prstGeom prst="rect">
            <a:avLst/>
          </a:prstGeom>
        </p:spPr>
      </p:pic>
    </p:spTree>
    <p:extLst>
      <p:ext uri="{BB962C8B-B14F-4D97-AF65-F5344CB8AC3E}">
        <p14:creationId xmlns:p14="http://schemas.microsoft.com/office/powerpoint/2010/main" val="289426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213909" y="1063416"/>
            <a:ext cx="11474508" cy="5602549"/>
          </a:xfrm>
        </p:spPr>
        <p:txBody>
          <a:bodyPr>
            <a:normAutofit/>
          </a:bodyPr>
          <a:lstStyle/>
          <a:p>
            <a:pPr algn="just"/>
            <a:r>
              <a:rPr lang="es-ES" sz="2400" dirty="0"/>
              <a:t>Para todas las actuaciones en incendios de vehículos, es fundamental considerar los riesgos a la emergencia y realizar una correcta evaluación.</a:t>
            </a:r>
          </a:p>
          <a:p>
            <a:pPr algn="just"/>
            <a:r>
              <a:rPr lang="es-ES" sz="2400" dirty="0"/>
              <a:t>Proceder con una evaluación que contemple la seguridad en la escena y el entorno para controlar la situación</a:t>
            </a:r>
          </a:p>
          <a:p>
            <a:pPr marL="0" indent="0" algn="just">
              <a:buNone/>
            </a:pPr>
            <a:endParaRPr lang="es-ES" sz="2400" dirty="0"/>
          </a:p>
          <a:p>
            <a:pPr marL="0" indent="0">
              <a:buNone/>
            </a:pPr>
            <a:endParaRPr lang="es-ES" sz="2400" dirty="0">
              <a:effectLst>
                <a:outerShdw blurRad="38100" dist="38100" dir="2700000" algn="tl">
                  <a:srgbClr val="000000">
                    <a:alpha val="43137"/>
                  </a:srgbClr>
                </a:outerShdw>
              </a:effectLst>
            </a:endParaRPr>
          </a:p>
          <a:p>
            <a:pPr marL="0" indent="0">
              <a:buNone/>
            </a:pPr>
            <a:r>
              <a:rPr lang="es-ES" u="sng" dirty="0">
                <a:effectLst>
                  <a:outerShdw blurRad="38100" dist="38100" dir="2700000" algn="tl">
                    <a:srgbClr val="000000">
                      <a:alpha val="43137"/>
                    </a:srgbClr>
                  </a:outerShdw>
                </a:effectLst>
              </a:rPr>
              <a:t>Protección </a:t>
            </a:r>
          </a:p>
          <a:p>
            <a:pPr marL="0" indent="0">
              <a:buNone/>
            </a:pPr>
            <a:r>
              <a:rPr lang="es-ES" u="sng" dirty="0"/>
              <a:t>Entorno </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722" y="3376925"/>
            <a:ext cx="5128591" cy="3255656"/>
          </a:xfrm>
          <a:prstGeom prst="rect">
            <a:avLst/>
          </a:prstGeom>
        </p:spPr>
      </p:pic>
      <p:sp>
        <p:nvSpPr>
          <p:cNvPr id="6" name="Elipse 5">
            <a:extLst>
              <a:ext uri="{FF2B5EF4-FFF2-40B4-BE49-F238E27FC236}">
                <a16:creationId xmlns:a16="http://schemas.microsoft.com/office/drawing/2014/main" id="{17ED0C36-A595-48CF-9B90-609CF2E60BE0}"/>
              </a:ext>
            </a:extLst>
          </p:cNvPr>
          <p:cNvSpPr/>
          <p:nvPr/>
        </p:nvSpPr>
        <p:spPr>
          <a:xfrm>
            <a:off x="2597426" y="3949148"/>
            <a:ext cx="2199861" cy="245613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8" name="Conector recto de flecha 7">
            <a:extLst>
              <a:ext uri="{FF2B5EF4-FFF2-40B4-BE49-F238E27FC236}">
                <a16:creationId xmlns:a16="http://schemas.microsoft.com/office/drawing/2014/main" id="{DF4C6D9C-8E5A-42C6-AD04-85637DD03ABD}"/>
              </a:ext>
            </a:extLst>
          </p:cNvPr>
          <p:cNvCxnSpPr/>
          <p:nvPr/>
        </p:nvCxnSpPr>
        <p:spPr>
          <a:xfrm>
            <a:off x="1736035" y="4412974"/>
            <a:ext cx="861391" cy="31805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344" y="259779"/>
            <a:ext cx="9601196" cy="803637"/>
          </a:xfrm>
        </p:spPr>
        <p:txBody>
          <a:bodyPr>
            <a:normAutofit fontScale="90000"/>
          </a:bodyPr>
          <a:lstStyle/>
          <a:p>
            <a:r>
              <a:rPr lang="es-ES" sz="4000" dirty="0"/>
              <a:t> </a:t>
            </a:r>
            <a:br>
              <a:rPr lang="es-ES" sz="4000" dirty="0"/>
            </a:br>
            <a:r>
              <a:rPr lang="es-ES" sz="3100" dirty="0">
                <a:solidFill>
                  <a:schemeClr val="tx1"/>
                </a:solidFill>
                <a:effectLst>
                  <a:outerShdw blurRad="38100" dist="38100" dir="2700000" algn="tl">
                    <a:srgbClr val="000000">
                      <a:alpha val="43137"/>
                    </a:srgbClr>
                  </a:outerShdw>
                </a:effectLst>
              </a:rPr>
              <a:t>Riesgos…</a:t>
            </a:r>
          </a:p>
        </p:txBody>
      </p:sp>
      <p:sp>
        <p:nvSpPr>
          <p:cNvPr id="3" name="Marcador de contenido 2"/>
          <p:cNvSpPr>
            <a:spLocks noGrp="1"/>
          </p:cNvSpPr>
          <p:nvPr>
            <p:ph idx="1"/>
          </p:nvPr>
        </p:nvSpPr>
        <p:spPr>
          <a:xfrm>
            <a:off x="448658" y="1338470"/>
            <a:ext cx="11306020" cy="5223801"/>
          </a:xfrm>
        </p:spPr>
        <p:txBody>
          <a:bodyPr>
            <a:noAutofit/>
          </a:bodyPr>
          <a:lstStyle/>
          <a:p>
            <a:pPr algn="just"/>
            <a:r>
              <a:rPr lang="es-ES" sz="2800" dirty="0"/>
              <a:t>Es importante destacar el posicionamiento que debe tener el autobomba al llegar al lugar del siniestro </a:t>
            </a:r>
          </a:p>
          <a:p>
            <a:pPr algn="just"/>
            <a:endParaRPr lang="es-ES" sz="2800" dirty="0"/>
          </a:p>
          <a:p>
            <a:pPr algn="just"/>
            <a:r>
              <a:rPr lang="es-ES" sz="2800" dirty="0"/>
              <a:t>Debe brindar seguridad para el personal de bomberos (posición que permita cortar el tránsito en la calle o el lugar donde se comenzará a trabajar), </a:t>
            </a:r>
          </a:p>
          <a:p>
            <a:pPr algn="just"/>
            <a:endParaRPr lang="es-ES" sz="2800" dirty="0"/>
          </a:p>
          <a:p>
            <a:pPr algn="just"/>
            <a:r>
              <a:rPr lang="es-ES" sz="2800" dirty="0"/>
              <a:t>Se debe mantener una distancia prudente al vehículo siniestrado (25 metros o más)</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18384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906B1BB-7952-4D46-BC6E-57E8E337A964}"/>
              </a:ext>
            </a:extLst>
          </p:cNvPr>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5" name="Imagen 4">
            <a:extLst>
              <a:ext uri="{FF2B5EF4-FFF2-40B4-BE49-F238E27FC236}">
                <a16:creationId xmlns:a16="http://schemas.microsoft.com/office/drawing/2014/main" id="{05A0323A-7408-4138-8483-9A79ED97185E}"/>
              </a:ext>
            </a:extLst>
          </p:cNvPr>
          <p:cNvPicPr>
            <a:picLocks noChangeAspect="1"/>
          </p:cNvPicPr>
          <p:nvPr/>
        </p:nvPicPr>
        <p:blipFill>
          <a:blip r:embed="rId2"/>
          <a:stretch>
            <a:fillRect/>
          </a:stretch>
        </p:blipFill>
        <p:spPr>
          <a:xfrm>
            <a:off x="417858" y="295730"/>
            <a:ext cx="5094739" cy="3481140"/>
          </a:xfrm>
          <a:prstGeom prst="rect">
            <a:avLst/>
          </a:prstGeom>
          <a:ln w="57150">
            <a:solidFill>
              <a:srgbClr val="FF0000"/>
            </a:solidFill>
          </a:ln>
        </p:spPr>
      </p:pic>
      <p:pic>
        <p:nvPicPr>
          <p:cNvPr id="7" name="Imagen 6">
            <a:extLst>
              <a:ext uri="{FF2B5EF4-FFF2-40B4-BE49-F238E27FC236}">
                <a16:creationId xmlns:a16="http://schemas.microsoft.com/office/drawing/2014/main" id="{295003DB-D345-43AD-AC5F-D88FF3676528}"/>
              </a:ext>
            </a:extLst>
          </p:cNvPr>
          <p:cNvPicPr>
            <a:picLocks noChangeAspect="1"/>
          </p:cNvPicPr>
          <p:nvPr/>
        </p:nvPicPr>
        <p:blipFill>
          <a:blip r:embed="rId3"/>
          <a:stretch>
            <a:fillRect/>
          </a:stretch>
        </p:blipFill>
        <p:spPr>
          <a:xfrm>
            <a:off x="417857" y="3909390"/>
            <a:ext cx="5094739" cy="2809461"/>
          </a:xfrm>
          <a:prstGeom prst="rect">
            <a:avLst/>
          </a:prstGeom>
          <a:ln w="57150">
            <a:solidFill>
              <a:srgbClr val="FF0000"/>
            </a:solidFill>
          </a:ln>
        </p:spPr>
      </p:pic>
      <p:sp>
        <p:nvSpPr>
          <p:cNvPr id="2" name="CuadroTexto 1">
            <a:extLst>
              <a:ext uri="{FF2B5EF4-FFF2-40B4-BE49-F238E27FC236}">
                <a16:creationId xmlns:a16="http://schemas.microsoft.com/office/drawing/2014/main" id="{361DA95B-DC93-4FBC-A025-DC82E30E61F9}"/>
              </a:ext>
            </a:extLst>
          </p:cNvPr>
          <p:cNvSpPr txBox="1"/>
          <p:nvPr/>
        </p:nvSpPr>
        <p:spPr>
          <a:xfrm>
            <a:off x="5775570" y="1063416"/>
            <a:ext cx="4996069" cy="2677656"/>
          </a:xfrm>
          <a:prstGeom prst="rect">
            <a:avLst/>
          </a:prstGeom>
          <a:noFill/>
        </p:spPr>
        <p:txBody>
          <a:bodyPr wrap="square" rtlCol="0">
            <a:spAutoFit/>
          </a:bodyPr>
          <a:lstStyle/>
          <a:p>
            <a:r>
              <a:rPr lang="es-AR" sz="2800" b="1" dirty="0">
                <a:solidFill>
                  <a:srgbClr val="FFFF00"/>
                </a:solidFill>
              </a:rPr>
              <a:t>Se observa la cercanía con el vehículo incendiado</a:t>
            </a:r>
          </a:p>
          <a:p>
            <a:r>
              <a:rPr lang="es-AR" sz="2800" b="1" dirty="0">
                <a:solidFill>
                  <a:srgbClr val="FFFF00"/>
                </a:solidFill>
              </a:rPr>
              <a:t>Faltan vestir compañeros</a:t>
            </a:r>
          </a:p>
          <a:p>
            <a:r>
              <a:rPr lang="es-AR" sz="2800" b="1" dirty="0">
                <a:solidFill>
                  <a:srgbClr val="FFFF00"/>
                </a:solidFill>
              </a:rPr>
              <a:t>No hay señalización</a:t>
            </a:r>
          </a:p>
          <a:p>
            <a:r>
              <a:rPr lang="es-AR" sz="2800" b="1" dirty="0">
                <a:solidFill>
                  <a:srgbClr val="FFFF00"/>
                </a:solidFill>
              </a:rPr>
              <a:t>no protege el escenario con la autobomba</a:t>
            </a:r>
          </a:p>
        </p:txBody>
      </p:sp>
      <p:sp>
        <p:nvSpPr>
          <p:cNvPr id="3" name="CuadroTexto 2">
            <a:extLst>
              <a:ext uri="{FF2B5EF4-FFF2-40B4-BE49-F238E27FC236}">
                <a16:creationId xmlns:a16="http://schemas.microsoft.com/office/drawing/2014/main" id="{F99AEE33-C558-4F6C-8DCB-D73F5F454107}"/>
              </a:ext>
            </a:extLst>
          </p:cNvPr>
          <p:cNvSpPr txBox="1"/>
          <p:nvPr/>
        </p:nvSpPr>
        <p:spPr>
          <a:xfrm>
            <a:off x="5775570" y="4784035"/>
            <a:ext cx="5236987" cy="1077218"/>
          </a:xfrm>
          <a:prstGeom prst="rect">
            <a:avLst/>
          </a:prstGeom>
          <a:noFill/>
        </p:spPr>
        <p:txBody>
          <a:bodyPr wrap="square" rtlCol="0">
            <a:spAutoFit/>
          </a:bodyPr>
          <a:lstStyle/>
          <a:p>
            <a:r>
              <a:rPr lang="es-AR" sz="3200" b="1" dirty="0">
                <a:solidFill>
                  <a:srgbClr val="FF0000"/>
                </a:solidFill>
              </a:rPr>
              <a:t>Corregimos algunas conductas</a:t>
            </a:r>
          </a:p>
        </p:txBody>
      </p:sp>
    </p:spTree>
    <p:extLst>
      <p:ext uri="{BB962C8B-B14F-4D97-AF65-F5344CB8AC3E}">
        <p14:creationId xmlns:p14="http://schemas.microsoft.com/office/powerpoint/2010/main" val="227669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469D4BF-6CA2-4ECC-B237-CFBA6DBD4471}"/>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 name="Imagen 4">
            <a:extLst>
              <a:ext uri="{FF2B5EF4-FFF2-40B4-BE49-F238E27FC236}">
                <a16:creationId xmlns:a16="http://schemas.microsoft.com/office/drawing/2014/main" id="{AF8172C3-031D-423C-A965-0CE7CA1BB642}"/>
              </a:ext>
            </a:extLst>
          </p:cNvPr>
          <p:cNvPicPr>
            <a:picLocks noChangeAspect="1"/>
          </p:cNvPicPr>
          <p:nvPr/>
        </p:nvPicPr>
        <p:blipFill>
          <a:blip r:embed="rId2"/>
          <a:stretch>
            <a:fillRect/>
          </a:stretch>
        </p:blipFill>
        <p:spPr>
          <a:xfrm>
            <a:off x="121445" y="155714"/>
            <a:ext cx="5870712" cy="3366052"/>
          </a:xfrm>
          <a:prstGeom prst="rect">
            <a:avLst/>
          </a:prstGeom>
        </p:spPr>
      </p:pic>
      <p:pic>
        <p:nvPicPr>
          <p:cNvPr id="6" name="Imagen 5">
            <a:extLst>
              <a:ext uri="{FF2B5EF4-FFF2-40B4-BE49-F238E27FC236}">
                <a16:creationId xmlns:a16="http://schemas.microsoft.com/office/drawing/2014/main" id="{E356744A-045C-419F-9482-3003C31A84B1}"/>
              </a:ext>
            </a:extLst>
          </p:cNvPr>
          <p:cNvPicPr>
            <a:picLocks noChangeAspect="1"/>
          </p:cNvPicPr>
          <p:nvPr/>
        </p:nvPicPr>
        <p:blipFill>
          <a:blip r:embed="rId3"/>
          <a:stretch>
            <a:fillRect/>
          </a:stretch>
        </p:blipFill>
        <p:spPr>
          <a:xfrm>
            <a:off x="174454" y="3710609"/>
            <a:ext cx="5760347" cy="3084443"/>
          </a:xfrm>
          <a:prstGeom prst="rect">
            <a:avLst/>
          </a:prstGeom>
          <a:ln w="76200">
            <a:solidFill>
              <a:srgbClr val="FF0000"/>
            </a:solidFill>
          </a:ln>
        </p:spPr>
      </p:pic>
      <p:sp>
        <p:nvSpPr>
          <p:cNvPr id="2" name="Elipse 1">
            <a:extLst>
              <a:ext uri="{FF2B5EF4-FFF2-40B4-BE49-F238E27FC236}">
                <a16:creationId xmlns:a16="http://schemas.microsoft.com/office/drawing/2014/main" id="{578980D8-D23C-48D4-923E-D346CDDFBD5A}"/>
              </a:ext>
            </a:extLst>
          </p:cNvPr>
          <p:cNvSpPr/>
          <p:nvPr/>
        </p:nvSpPr>
        <p:spPr>
          <a:xfrm>
            <a:off x="2133600" y="1219200"/>
            <a:ext cx="1073426" cy="86139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 name="Conector recto de flecha 6">
            <a:extLst>
              <a:ext uri="{FF2B5EF4-FFF2-40B4-BE49-F238E27FC236}">
                <a16:creationId xmlns:a16="http://schemas.microsoft.com/office/drawing/2014/main" id="{CEF9FA8C-D8B9-4EC5-9E66-2252EE3A8EE0}"/>
              </a:ext>
            </a:extLst>
          </p:cNvPr>
          <p:cNvCxnSpPr>
            <a:cxnSpLocks/>
          </p:cNvCxnSpPr>
          <p:nvPr/>
        </p:nvCxnSpPr>
        <p:spPr>
          <a:xfrm flipH="1">
            <a:off x="3352800" y="1470991"/>
            <a:ext cx="31142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1770046C-F3B8-4D51-BCA0-5F567DBF035C}"/>
              </a:ext>
            </a:extLst>
          </p:cNvPr>
          <p:cNvSpPr txBox="1"/>
          <p:nvPr/>
        </p:nvSpPr>
        <p:spPr>
          <a:xfrm>
            <a:off x="6467061" y="1351722"/>
            <a:ext cx="5473147" cy="2308324"/>
          </a:xfrm>
          <a:prstGeom prst="rect">
            <a:avLst/>
          </a:prstGeom>
          <a:noFill/>
          <a:ln w="57150">
            <a:solidFill>
              <a:srgbClr val="FFFF00"/>
            </a:solidFill>
          </a:ln>
        </p:spPr>
        <p:txBody>
          <a:bodyPr wrap="square" rtlCol="0">
            <a:spAutoFit/>
          </a:bodyPr>
          <a:lstStyle/>
          <a:p>
            <a:r>
              <a:rPr lang="es-AR" sz="2400" b="1" dirty="0">
                <a:solidFill>
                  <a:srgbClr val="FFFF00"/>
                </a:solidFill>
              </a:rPr>
              <a:t>Posición de autobomba llegando de cualquier sentido, siempre dará protección a los operadores</a:t>
            </a:r>
          </a:p>
          <a:p>
            <a:r>
              <a:rPr lang="es-AR" sz="2400" b="1" dirty="0">
                <a:solidFill>
                  <a:srgbClr val="FFFF00"/>
                </a:solidFill>
              </a:rPr>
              <a:t>Contemplar tipo de terreno y si presenta curvas para disponer señalización</a:t>
            </a:r>
          </a:p>
        </p:txBody>
      </p:sp>
      <p:cxnSp>
        <p:nvCxnSpPr>
          <p:cNvPr id="15" name="Conector recto 14">
            <a:extLst>
              <a:ext uri="{FF2B5EF4-FFF2-40B4-BE49-F238E27FC236}">
                <a16:creationId xmlns:a16="http://schemas.microsoft.com/office/drawing/2014/main" id="{06F8FB8F-FBE6-4C51-A26C-578BA2662CAA}"/>
              </a:ext>
            </a:extLst>
          </p:cNvPr>
          <p:cNvCxnSpPr/>
          <p:nvPr/>
        </p:nvCxnSpPr>
        <p:spPr>
          <a:xfrm>
            <a:off x="3207026" y="1775791"/>
            <a:ext cx="742122" cy="10071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Elipse 15">
            <a:extLst>
              <a:ext uri="{FF2B5EF4-FFF2-40B4-BE49-F238E27FC236}">
                <a16:creationId xmlns:a16="http://schemas.microsoft.com/office/drawing/2014/main" id="{E861BDC1-7668-44E4-9DC0-1C2C0C2FC414}"/>
              </a:ext>
            </a:extLst>
          </p:cNvPr>
          <p:cNvSpPr/>
          <p:nvPr/>
        </p:nvSpPr>
        <p:spPr>
          <a:xfrm>
            <a:off x="1398104" y="4664765"/>
            <a:ext cx="3909391" cy="213028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a:extLst>
              <a:ext uri="{FF2B5EF4-FFF2-40B4-BE49-F238E27FC236}">
                <a16:creationId xmlns:a16="http://schemas.microsoft.com/office/drawing/2014/main" id="{CC39507F-DCC5-46E2-BD0E-E18D4D4D0459}"/>
              </a:ext>
            </a:extLst>
          </p:cNvPr>
          <p:cNvSpPr txBox="1"/>
          <p:nvPr/>
        </p:nvSpPr>
        <p:spPr>
          <a:xfrm>
            <a:off x="6467061" y="4558748"/>
            <a:ext cx="5473147" cy="1938992"/>
          </a:xfrm>
          <a:prstGeom prst="rect">
            <a:avLst/>
          </a:prstGeom>
          <a:noFill/>
          <a:ln w="57150">
            <a:solidFill>
              <a:srgbClr val="FF0000"/>
            </a:solidFill>
          </a:ln>
        </p:spPr>
        <p:txBody>
          <a:bodyPr wrap="square" rtlCol="0">
            <a:spAutoFit/>
          </a:bodyPr>
          <a:lstStyle/>
          <a:p>
            <a:r>
              <a:rPr lang="es-AR" sz="2400" b="1" dirty="0">
                <a:solidFill>
                  <a:srgbClr val="FF0000"/>
                </a:solidFill>
              </a:rPr>
              <a:t>Evaluar la posición de la autobomba si realmente nos brinda seguridad y ante cualquier acontecimiento cual es su exposición</a:t>
            </a:r>
          </a:p>
        </p:txBody>
      </p:sp>
    </p:spTree>
    <p:extLst>
      <p:ext uri="{BB962C8B-B14F-4D97-AF65-F5344CB8AC3E}">
        <p14:creationId xmlns:p14="http://schemas.microsoft.com/office/powerpoint/2010/main" val="185254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Previo a la aproximación…</a:t>
            </a:r>
          </a:p>
        </p:txBody>
      </p:sp>
      <p:sp>
        <p:nvSpPr>
          <p:cNvPr id="3" name="Marcador de contenido 2"/>
          <p:cNvSpPr>
            <a:spLocks noGrp="1"/>
          </p:cNvSpPr>
          <p:nvPr>
            <p:ph idx="1"/>
          </p:nvPr>
        </p:nvSpPr>
        <p:spPr>
          <a:xfrm>
            <a:off x="646111" y="1378039"/>
            <a:ext cx="10250487" cy="4550123"/>
          </a:xfrm>
        </p:spPr>
        <p:txBody>
          <a:bodyPr>
            <a:normAutofit/>
          </a:bodyPr>
          <a:lstStyle/>
          <a:p>
            <a:r>
              <a:rPr lang="es-ES" sz="2400" b="1" i="1" dirty="0">
                <a:solidFill>
                  <a:srgbClr val="FFFF00"/>
                </a:solidFill>
                <a:effectLst>
                  <a:outerShdw blurRad="38100" dist="38100" dir="2700000" algn="tl">
                    <a:srgbClr val="000000">
                      <a:alpha val="43137"/>
                    </a:srgbClr>
                  </a:outerShdw>
                </a:effectLst>
              </a:rPr>
              <a:t>Cerciorarse de estar correctamente cambiado con todos los elementos de Seguridad y ERA.</a:t>
            </a:r>
          </a:p>
          <a:p>
            <a:pPr marL="0" indent="0">
              <a:buNone/>
            </a:pPr>
            <a:r>
              <a:rPr lang="es-ES" sz="2400" b="1" i="1" dirty="0">
                <a:solidFill>
                  <a:srgbClr val="FFFF00"/>
                </a:solidFill>
                <a:effectLst>
                  <a:outerShdw blurRad="38100" dist="38100" dir="2700000" algn="tl">
                    <a:srgbClr val="000000">
                      <a:alpha val="43137"/>
                    </a:srgbClr>
                  </a:outerShdw>
                </a:effectLst>
              </a:rPr>
              <a:t>    No armar la línea en la cercanías del auto siniestrado.</a:t>
            </a:r>
          </a:p>
          <a:p>
            <a:endParaRPr lang="es-ES" sz="2400" b="1" i="1" dirty="0">
              <a:solidFill>
                <a:srgbClr val="FFFF00"/>
              </a:solidFill>
              <a:effectLst>
                <a:outerShdw blurRad="38100" dist="38100" dir="2700000" algn="tl">
                  <a:srgbClr val="000000">
                    <a:alpha val="43137"/>
                  </a:srgbClr>
                </a:outerShdw>
              </a:effectLst>
            </a:endParaRPr>
          </a:p>
          <a:p>
            <a:r>
              <a:rPr lang="es-ES" sz="2400" b="1" i="1" dirty="0">
                <a:solidFill>
                  <a:srgbClr val="FFFF00"/>
                </a:solidFill>
                <a:effectLst>
                  <a:outerShdw blurRad="38100" dist="38100" dir="2700000" algn="tl">
                    <a:srgbClr val="000000">
                      <a:alpha val="43137"/>
                    </a:srgbClr>
                  </a:outerShdw>
                </a:effectLst>
              </a:rPr>
              <a:t>Asegurarse y chequear antes del acercamiento que la línea se encuentra presurizada, con la suficiente presión, y de acuerdo al estado del incendio acercarse con un determinado patrón de combate.</a:t>
            </a:r>
          </a:p>
          <a:p>
            <a:pPr marL="0" indent="0">
              <a:buNone/>
            </a:pPr>
            <a:endParaRPr lang="es-ES" b="1" i="1" dirty="0">
              <a:solidFill>
                <a:srgbClr val="FF0000"/>
              </a:solidFill>
              <a:effectLst>
                <a:outerShdw blurRad="38100" dist="38100" dir="2700000" algn="tl">
                  <a:srgbClr val="000000">
                    <a:alpha val="43137"/>
                  </a:srgbClr>
                </a:outerShdw>
              </a:effectLst>
            </a:endParaRP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62110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373094"/>
            <a:ext cx="9601196" cy="912905"/>
          </a:xfrm>
        </p:spPr>
        <p:txBody>
          <a:bodyPr>
            <a:normAutofit fontScale="90000"/>
          </a:bodyPr>
          <a:lstStyle/>
          <a:p>
            <a:pPr algn="just"/>
            <a:r>
              <a:rPr lang="es-ES" sz="3100" dirty="0"/>
              <a:t>*Asegurarse de armar una reserva de línea lo suficientemente larga como para rodear al vehículo siniestrado en el caso que fuese necesario.</a:t>
            </a:r>
            <a:br>
              <a:rPr lang="es-ES" dirty="0"/>
            </a:br>
            <a:endParaRPr lang="es-ES" dirty="0"/>
          </a:p>
        </p:txBody>
      </p:sp>
      <p:pic>
        <p:nvPicPr>
          <p:cNvPr id="5" name="Marcador de contenido 4"/>
          <p:cNvPicPr>
            <a:picLocks noGrp="1" noChangeAspect="1"/>
          </p:cNvPicPr>
          <p:nvPr>
            <p:ph idx="1"/>
          </p:nvPr>
        </p:nvPicPr>
        <p:blipFill>
          <a:blip r:embed="rId2"/>
          <a:stretch>
            <a:fillRect/>
          </a:stretch>
        </p:blipFill>
        <p:spPr>
          <a:xfrm>
            <a:off x="1881694" y="4464032"/>
            <a:ext cx="2731245" cy="1397746"/>
          </a:xfrm>
          <a:prstGeom prst="rect">
            <a:avLst/>
          </a:prstGeom>
        </p:spPr>
      </p:pic>
      <p:sp>
        <p:nvSpPr>
          <p:cNvPr id="4" name="Marcador de número de diapositiva 3"/>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6" name="Imagen 5"/>
          <p:cNvPicPr>
            <a:picLocks noChangeAspect="1"/>
          </p:cNvPicPr>
          <p:nvPr/>
        </p:nvPicPr>
        <p:blipFill>
          <a:blip r:embed="rId3"/>
          <a:stretch>
            <a:fillRect/>
          </a:stretch>
        </p:blipFill>
        <p:spPr>
          <a:xfrm>
            <a:off x="8262602" y="5055875"/>
            <a:ext cx="999831" cy="457240"/>
          </a:xfrm>
          <a:prstGeom prst="rect">
            <a:avLst/>
          </a:prstGeom>
        </p:spPr>
      </p:pic>
      <p:pic>
        <p:nvPicPr>
          <p:cNvPr id="7" name="Imagen 6"/>
          <p:cNvPicPr>
            <a:picLocks noChangeAspect="1"/>
          </p:cNvPicPr>
          <p:nvPr/>
        </p:nvPicPr>
        <p:blipFill>
          <a:blip r:embed="rId4"/>
          <a:stretch>
            <a:fillRect/>
          </a:stretch>
        </p:blipFill>
        <p:spPr>
          <a:xfrm rot="20783011">
            <a:off x="8176412" y="4075905"/>
            <a:ext cx="682811" cy="987638"/>
          </a:xfrm>
          <a:prstGeom prst="rect">
            <a:avLst/>
          </a:prstGeom>
        </p:spPr>
      </p:pic>
      <p:sp>
        <p:nvSpPr>
          <p:cNvPr id="3" name="Forma libre 2"/>
          <p:cNvSpPr/>
          <p:nvPr/>
        </p:nvSpPr>
        <p:spPr>
          <a:xfrm rot="20895511">
            <a:off x="4292023" y="3773716"/>
            <a:ext cx="4103946" cy="821031"/>
          </a:xfrm>
          <a:custGeom>
            <a:avLst/>
            <a:gdLst>
              <a:gd name="connsiteX0" fmla="*/ 0 w 4561242"/>
              <a:gd name="connsiteY0" fmla="*/ 111226 h 229560"/>
              <a:gd name="connsiteX1" fmla="*/ 2775473 w 4561242"/>
              <a:gd name="connsiteY1" fmla="*/ 3650 h 229560"/>
              <a:gd name="connsiteX2" fmla="*/ 4561242 w 4561242"/>
              <a:gd name="connsiteY2" fmla="*/ 229560 h 229560"/>
            </a:gdLst>
            <a:ahLst/>
            <a:cxnLst>
              <a:cxn ang="0">
                <a:pos x="connsiteX0" y="connsiteY0"/>
              </a:cxn>
              <a:cxn ang="0">
                <a:pos x="connsiteX1" y="connsiteY1"/>
              </a:cxn>
              <a:cxn ang="0">
                <a:pos x="connsiteX2" y="connsiteY2"/>
              </a:cxn>
            </a:cxnLst>
            <a:rect l="l" t="t" r="r" b="b"/>
            <a:pathLst>
              <a:path w="4561242" h="229560">
                <a:moveTo>
                  <a:pt x="0" y="111226"/>
                </a:moveTo>
                <a:cubicBezTo>
                  <a:pt x="1007633" y="47577"/>
                  <a:pt x="2015266" y="-16072"/>
                  <a:pt x="2775473" y="3650"/>
                </a:cubicBezTo>
                <a:cubicBezTo>
                  <a:pt x="3535680" y="23372"/>
                  <a:pt x="4274372" y="179358"/>
                  <a:pt x="4561242" y="22956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orma libre 10"/>
          <p:cNvSpPr/>
          <p:nvPr/>
        </p:nvSpPr>
        <p:spPr>
          <a:xfrm>
            <a:off x="3455895" y="4168588"/>
            <a:ext cx="4975376" cy="1800411"/>
          </a:xfrm>
          <a:custGeom>
            <a:avLst/>
            <a:gdLst>
              <a:gd name="connsiteX0" fmla="*/ 0 w 3711388"/>
              <a:gd name="connsiteY0" fmla="*/ 1331258 h 1960805"/>
              <a:gd name="connsiteX1" fmla="*/ 188259 w 3711388"/>
              <a:gd name="connsiteY1" fmla="*/ 1842247 h 1960805"/>
              <a:gd name="connsiteX2" fmla="*/ 497541 w 3711388"/>
              <a:gd name="connsiteY2" fmla="*/ 1949823 h 1960805"/>
              <a:gd name="connsiteX3" fmla="*/ 484094 w 3711388"/>
              <a:gd name="connsiteY3" fmla="*/ 1653988 h 1960805"/>
              <a:gd name="connsiteX4" fmla="*/ 295835 w 3711388"/>
              <a:gd name="connsiteY4" fmla="*/ 1304364 h 1960805"/>
              <a:gd name="connsiteX5" fmla="*/ 537883 w 3711388"/>
              <a:gd name="connsiteY5" fmla="*/ 1210235 h 1960805"/>
              <a:gd name="connsiteX6" fmla="*/ 739588 w 3711388"/>
              <a:gd name="connsiteY6" fmla="*/ 1815353 h 1960805"/>
              <a:gd name="connsiteX7" fmla="*/ 941294 w 3711388"/>
              <a:gd name="connsiteY7" fmla="*/ 1761564 h 1960805"/>
              <a:gd name="connsiteX8" fmla="*/ 726141 w 3711388"/>
              <a:gd name="connsiteY8" fmla="*/ 1156447 h 1960805"/>
              <a:gd name="connsiteX9" fmla="*/ 874059 w 3711388"/>
              <a:gd name="connsiteY9" fmla="*/ 1062317 h 1960805"/>
              <a:gd name="connsiteX10" fmla="*/ 1196788 w 3711388"/>
              <a:gd name="connsiteY10" fmla="*/ 1680882 h 1960805"/>
              <a:gd name="connsiteX11" fmla="*/ 1385047 w 3711388"/>
              <a:gd name="connsiteY11" fmla="*/ 1613647 h 1960805"/>
              <a:gd name="connsiteX12" fmla="*/ 1075765 w 3711388"/>
              <a:gd name="connsiteY12" fmla="*/ 981635 h 1960805"/>
              <a:gd name="connsiteX13" fmla="*/ 1196788 w 3711388"/>
              <a:gd name="connsiteY13" fmla="*/ 847164 h 1960805"/>
              <a:gd name="connsiteX14" fmla="*/ 1600200 w 3711388"/>
              <a:gd name="connsiteY14" fmla="*/ 1586753 h 1960805"/>
              <a:gd name="connsiteX15" fmla="*/ 1815353 w 3711388"/>
              <a:gd name="connsiteY15" fmla="*/ 1519517 h 1960805"/>
              <a:gd name="connsiteX16" fmla="*/ 1465730 w 3711388"/>
              <a:gd name="connsiteY16" fmla="*/ 591670 h 1960805"/>
              <a:gd name="connsiteX17" fmla="*/ 3711388 w 3711388"/>
              <a:gd name="connsiteY17" fmla="*/ 0 h 19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1388" h="1960805">
                <a:moveTo>
                  <a:pt x="0" y="1331258"/>
                </a:moveTo>
                <a:cubicBezTo>
                  <a:pt x="52667" y="1535205"/>
                  <a:pt x="105335" y="1739153"/>
                  <a:pt x="188259" y="1842247"/>
                </a:cubicBezTo>
                <a:cubicBezTo>
                  <a:pt x="271183" y="1945341"/>
                  <a:pt x="448235" y="1981200"/>
                  <a:pt x="497541" y="1949823"/>
                </a:cubicBezTo>
                <a:cubicBezTo>
                  <a:pt x="546847" y="1918447"/>
                  <a:pt x="517712" y="1761565"/>
                  <a:pt x="484094" y="1653988"/>
                </a:cubicBezTo>
                <a:cubicBezTo>
                  <a:pt x="450476" y="1546412"/>
                  <a:pt x="286870" y="1378323"/>
                  <a:pt x="295835" y="1304364"/>
                </a:cubicBezTo>
                <a:cubicBezTo>
                  <a:pt x="304800" y="1230405"/>
                  <a:pt x="463924" y="1125070"/>
                  <a:pt x="537883" y="1210235"/>
                </a:cubicBezTo>
                <a:cubicBezTo>
                  <a:pt x="611842" y="1295400"/>
                  <a:pt x="672353" y="1723465"/>
                  <a:pt x="739588" y="1815353"/>
                </a:cubicBezTo>
                <a:cubicBezTo>
                  <a:pt x="806823" y="1907241"/>
                  <a:pt x="943535" y="1871382"/>
                  <a:pt x="941294" y="1761564"/>
                </a:cubicBezTo>
                <a:cubicBezTo>
                  <a:pt x="939053" y="1651746"/>
                  <a:pt x="737347" y="1272988"/>
                  <a:pt x="726141" y="1156447"/>
                </a:cubicBezTo>
                <a:cubicBezTo>
                  <a:pt x="714935" y="1039906"/>
                  <a:pt x="795618" y="974911"/>
                  <a:pt x="874059" y="1062317"/>
                </a:cubicBezTo>
                <a:cubicBezTo>
                  <a:pt x="952500" y="1149723"/>
                  <a:pt x="1111623" y="1588994"/>
                  <a:pt x="1196788" y="1680882"/>
                </a:cubicBezTo>
                <a:cubicBezTo>
                  <a:pt x="1281953" y="1772770"/>
                  <a:pt x="1405217" y="1730188"/>
                  <a:pt x="1385047" y="1613647"/>
                </a:cubicBezTo>
                <a:cubicBezTo>
                  <a:pt x="1364877" y="1497106"/>
                  <a:pt x="1107141" y="1109382"/>
                  <a:pt x="1075765" y="981635"/>
                </a:cubicBezTo>
                <a:cubicBezTo>
                  <a:pt x="1044389" y="853888"/>
                  <a:pt x="1109382" y="746311"/>
                  <a:pt x="1196788" y="847164"/>
                </a:cubicBezTo>
                <a:cubicBezTo>
                  <a:pt x="1284194" y="948017"/>
                  <a:pt x="1497106" y="1474694"/>
                  <a:pt x="1600200" y="1586753"/>
                </a:cubicBezTo>
                <a:cubicBezTo>
                  <a:pt x="1703294" y="1698812"/>
                  <a:pt x="1837765" y="1685364"/>
                  <a:pt x="1815353" y="1519517"/>
                </a:cubicBezTo>
                <a:cubicBezTo>
                  <a:pt x="1792941" y="1353670"/>
                  <a:pt x="1149724" y="844923"/>
                  <a:pt x="1465730" y="591670"/>
                </a:cubicBezTo>
                <a:cubicBezTo>
                  <a:pt x="1781736" y="338417"/>
                  <a:pt x="3108512" y="6723"/>
                  <a:pt x="3711388"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9939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406" y="2268507"/>
            <a:ext cx="5156655" cy="3414308"/>
          </a:xfrm>
          <a:prstGeom prst="rect">
            <a:avLst/>
          </a:prstGeom>
          <a:ln>
            <a:noFill/>
          </a:ln>
          <a:effectLst>
            <a:softEdge rad="112500"/>
          </a:effectLst>
        </p:spPr>
      </p:pic>
      <p:sp>
        <p:nvSpPr>
          <p:cNvPr id="4" name="Marcador de número de diapositiva 3"/>
          <p:cNvSpPr>
            <a:spLocks noGrp="1"/>
          </p:cNvSpPr>
          <p:nvPr>
            <p:ph type="sldNum" sz="quarter" idx="12"/>
          </p:nvPr>
        </p:nvSpPr>
        <p:spPr/>
        <p:txBody>
          <a:bodyPr/>
          <a:lstStyle/>
          <a:p>
            <a:fld id="{4FAB73BC-B049-4115-A692-8D63A059BFB8}" type="slidenum">
              <a:rPr lang="en-US" smtClean="0"/>
              <a:pPr/>
              <a:t>18</a:t>
            </a:fld>
            <a:endParaRPr lang="en-US" dirty="0"/>
          </a:p>
        </p:txBody>
      </p:sp>
      <p:cxnSp>
        <p:nvCxnSpPr>
          <p:cNvPr id="7" name="Conector recto de flecha 6"/>
          <p:cNvCxnSpPr>
            <a:cxnSpLocks/>
          </p:cNvCxnSpPr>
          <p:nvPr/>
        </p:nvCxnSpPr>
        <p:spPr>
          <a:xfrm flipH="1">
            <a:off x="7275443" y="3975661"/>
            <a:ext cx="927946" cy="51042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3"/>
          <a:stretch>
            <a:fillRect/>
          </a:stretch>
        </p:blipFill>
        <p:spPr>
          <a:xfrm rot="11316976">
            <a:off x="1034980" y="4385716"/>
            <a:ext cx="2113528" cy="616446"/>
          </a:xfrm>
          <a:prstGeom prst="rect">
            <a:avLst/>
          </a:prstGeom>
        </p:spPr>
      </p:pic>
      <p:pic>
        <p:nvPicPr>
          <p:cNvPr id="11" name="Imagen 10"/>
          <p:cNvPicPr>
            <a:picLocks noChangeAspect="1"/>
          </p:cNvPicPr>
          <p:nvPr/>
        </p:nvPicPr>
        <p:blipFill>
          <a:blip r:embed="rId3"/>
          <a:stretch>
            <a:fillRect/>
          </a:stretch>
        </p:blipFill>
        <p:spPr>
          <a:xfrm rot="5231638">
            <a:off x="5193627" y="5489453"/>
            <a:ext cx="1704130" cy="497038"/>
          </a:xfrm>
          <a:prstGeom prst="rect">
            <a:avLst/>
          </a:prstGeom>
        </p:spPr>
      </p:pic>
      <p:sp>
        <p:nvSpPr>
          <p:cNvPr id="12" name="CuadroTexto 11"/>
          <p:cNvSpPr txBox="1"/>
          <p:nvPr/>
        </p:nvSpPr>
        <p:spPr>
          <a:xfrm>
            <a:off x="3435259" y="1330028"/>
            <a:ext cx="3468988" cy="523220"/>
          </a:xfrm>
          <a:prstGeom prst="rect">
            <a:avLst/>
          </a:prstGeom>
          <a:noFill/>
        </p:spPr>
        <p:txBody>
          <a:bodyPr wrap="square" rtlCol="0">
            <a:spAutoFit/>
          </a:bodyPr>
          <a:lstStyle/>
          <a:p>
            <a:r>
              <a:rPr lang="es-ES" sz="2800" u="sng" dirty="0"/>
              <a:t>APROXIMACIÓN</a:t>
            </a:r>
          </a:p>
        </p:txBody>
      </p:sp>
      <p:sp>
        <p:nvSpPr>
          <p:cNvPr id="20" name="CuadroTexto 19"/>
          <p:cNvSpPr txBox="1"/>
          <p:nvPr/>
        </p:nvSpPr>
        <p:spPr>
          <a:xfrm>
            <a:off x="8203389" y="2538726"/>
            <a:ext cx="3866212" cy="1261884"/>
          </a:xfrm>
          <a:prstGeom prst="rect">
            <a:avLst/>
          </a:prstGeom>
          <a:noFill/>
        </p:spPr>
        <p:txBody>
          <a:bodyPr wrap="square" rtlCol="0">
            <a:spAutoFit/>
          </a:bodyPr>
          <a:lstStyle/>
          <a:p>
            <a:r>
              <a:rPr lang="es-ES" sz="2800" dirty="0"/>
              <a:t>Referencias…</a:t>
            </a:r>
          </a:p>
          <a:p>
            <a:r>
              <a:rPr lang="es-ES" sz="2400" dirty="0">
                <a:solidFill>
                  <a:srgbClr val="FF0000"/>
                </a:solidFill>
              </a:rPr>
              <a:t>-No recomendado.</a:t>
            </a:r>
          </a:p>
          <a:p>
            <a:r>
              <a:rPr lang="es-ES" sz="2400" dirty="0">
                <a:solidFill>
                  <a:schemeClr val="accent1"/>
                </a:solidFill>
              </a:rPr>
              <a:t>+</a:t>
            </a:r>
            <a:r>
              <a:rPr lang="es-ES" sz="2400" dirty="0">
                <a:solidFill>
                  <a:srgbClr val="FFFF00"/>
                </a:solidFill>
              </a:rPr>
              <a:t>Acercamiento óptimo.</a:t>
            </a:r>
          </a:p>
        </p:txBody>
      </p:sp>
      <p:cxnSp>
        <p:nvCxnSpPr>
          <p:cNvPr id="13" name="Conector recto de flecha 12">
            <a:extLst>
              <a:ext uri="{FF2B5EF4-FFF2-40B4-BE49-F238E27FC236}">
                <a16:creationId xmlns:a16="http://schemas.microsoft.com/office/drawing/2014/main" id="{F57D0CCA-B8EA-405A-9EF5-132526D32A8D}"/>
              </a:ext>
            </a:extLst>
          </p:cNvPr>
          <p:cNvCxnSpPr/>
          <p:nvPr/>
        </p:nvCxnSpPr>
        <p:spPr>
          <a:xfrm flipV="1">
            <a:off x="1881809" y="4874762"/>
            <a:ext cx="2358887" cy="118148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890D572D-F080-4EE1-B30B-7116474C6764}"/>
              </a:ext>
            </a:extLst>
          </p:cNvPr>
          <p:cNvCxnSpPr>
            <a:cxnSpLocks/>
          </p:cNvCxnSpPr>
          <p:nvPr/>
        </p:nvCxnSpPr>
        <p:spPr>
          <a:xfrm flipH="1" flipV="1">
            <a:off x="7275443" y="4744692"/>
            <a:ext cx="2491408" cy="40115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Aproximación…</a:t>
            </a:r>
          </a:p>
        </p:txBody>
      </p:sp>
      <p:pic>
        <p:nvPicPr>
          <p:cNvPr id="8" name="Marcador de contenido 7"/>
          <p:cNvPicPr>
            <a:picLocks noGrp="1" noChangeAspect="1"/>
          </p:cNvPicPr>
          <p:nvPr>
            <p:ph idx="1"/>
          </p:nvPr>
        </p:nvPicPr>
        <p:blipFill>
          <a:blip r:embed="rId2"/>
          <a:stretch>
            <a:fillRect/>
          </a:stretch>
        </p:blipFill>
        <p:spPr>
          <a:xfrm>
            <a:off x="5696016" y="2094808"/>
            <a:ext cx="5943601" cy="3879601"/>
          </a:xfrm>
          <a:prstGeom prst="rect">
            <a:avLst/>
          </a:prstGeom>
        </p:spPr>
      </p:pic>
      <p:sp>
        <p:nvSpPr>
          <p:cNvPr id="4" name="Marcador de número de diapositiva 3"/>
          <p:cNvSpPr>
            <a:spLocks noGrp="1"/>
          </p:cNvSpPr>
          <p:nvPr>
            <p:ph type="sldNum" sz="quarter" idx="12"/>
          </p:nvPr>
        </p:nvSpPr>
        <p:spPr/>
        <p:txBody>
          <a:bodyPr/>
          <a:lstStyle/>
          <a:p>
            <a:fld id="{4FAB73BC-B049-4115-A692-8D63A059BFB8}" type="slidenum">
              <a:rPr lang="en-US" smtClean="0"/>
              <a:pPr/>
              <a:t>19</a:t>
            </a:fld>
            <a:endParaRPr lang="en-US" dirty="0"/>
          </a:p>
        </p:txBody>
      </p:sp>
      <p:sp>
        <p:nvSpPr>
          <p:cNvPr id="3" name="CuadroTexto 2"/>
          <p:cNvSpPr txBox="1"/>
          <p:nvPr/>
        </p:nvSpPr>
        <p:spPr>
          <a:xfrm>
            <a:off x="425003" y="2786231"/>
            <a:ext cx="5271013" cy="2677656"/>
          </a:xfrm>
          <a:prstGeom prst="rect">
            <a:avLst/>
          </a:prstGeom>
          <a:noFill/>
        </p:spPr>
        <p:txBody>
          <a:bodyPr wrap="square" rtlCol="0">
            <a:spAutoFit/>
          </a:bodyPr>
          <a:lstStyle/>
          <a:p>
            <a:r>
              <a:rPr lang="es-ES" sz="2800" dirty="0"/>
              <a:t>Estamos aprestos a iniciar la aproximación con la línea presurizada… </a:t>
            </a:r>
          </a:p>
          <a:p>
            <a:r>
              <a:rPr lang="es-ES" sz="2800" dirty="0">
                <a:solidFill>
                  <a:srgbClr val="FFFF00"/>
                </a:solidFill>
              </a:rPr>
              <a:t>¿Que técnica aplicaría, al momento de ir acercándose al vehículo siniestrado?</a:t>
            </a:r>
          </a:p>
        </p:txBody>
      </p:sp>
    </p:spTree>
    <p:extLst>
      <p:ext uri="{BB962C8B-B14F-4D97-AF65-F5344CB8AC3E}">
        <p14:creationId xmlns:p14="http://schemas.microsoft.com/office/powerpoint/2010/main" val="13940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effectLst>
                  <a:outerShdw blurRad="38100" dist="38100" dir="2700000" algn="tl">
                    <a:srgbClr val="000000">
                      <a:alpha val="43137"/>
                    </a:srgbClr>
                  </a:outerShdw>
                </a:effectLst>
              </a:rPr>
              <a:t>Temario</a:t>
            </a:r>
          </a:p>
        </p:txBody>
      </p:sp>
      <p:sp>
        <p:nvSpPr>
          <p:cNvPr id="3" name="Marcador de contenido 2"/>
          <p:cNvSpPr>
            <a:spLocks noGrp="1"/>
          </p:cNvSpPr>
          <p:nvPr>
            <p:ph idx="1"/>
          </p:nvPr>
        </p:nvSpPr>
        <p:spPr>
          <a:xfrm>
            <a:off x="384313" y="1630018"/>
            <a:ext cx="10641495" cy="4618382"/>
          </a:xfrm>
        </p:spPr>
        <p:txBody>
          <a:bodyPr>
            <a:normAutofit/>
          </a:bodyPr>
          <a:lstStyle/>
          <a:p>
            <a:r>
              <a:rPr lang="es-ES" sz="2800" dirty="0"/>
              <a:t>Seguridad para el Bombero y el entorno.</a:t>
            </a:r>
          </a:p>
          <a:p>
            <a:r>
              <a:rPr lang="es-ES" sz="2800" dirty="0"/>
              <a:t>Riesgos.</a:t>
            </a:r>
          </a:p>
          <a:p>
            <a:r>
              <a:rPr lang="es-ES" sz="2800" dirty="0"/>
              <a:t>Técnicas de aproximación.</a:t>
            </a:r>
          </a:p>
          <a:p>
            <a:r>
              <a:rPr lang="es-ES" sz="2800" dirty="0"/>
              <a:t>Procedimientos de ataque seguro</a:t>
            </a:r>
          </a:p>
          <a:p>
            <a:pPr marL="45720" indent="0">
              <a:buNone/>
            </a:pPr>
            <a:r>
              <a:rPr lang="es-ES" sz="2800" dirty="0"/>
              <a:t>*Vehículos convencionales.</a:t>
            </a:r>
          </a:p>
          <a:p>
            <a:pPr marL="45720" indent="0">
              <a:buNone/>
            </a:pPr>
            <a:r>
              <a:rPr lang="es-ES" sz="2800" dirty="0"/>
              <a:t>*Vehículos con GNC.</a:t>
            </a:r>
          </a:p>
          <a:p>
            <a:pPr marL="45720" indent="0">
              <a:buNone/>
            </a:pPr>
            <a:endParaRPr lang="es-ES" sz="2800" dirty="0"/>
          </a:p>
          <a:p>
            <a:pPr marL="45720" indent="0">
              <a:buNone/>
            </a:pPr>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36258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Riesgos asociados…</a:t>
            </a:r>
          </a:p>
        </p:txBody>
      </p:sp>
      <p:sp>
        <p:nvSpPr>
          <p:cNvPr id="3" name="Marcador de contenido 2"/>
          <p:cNvSpPr>
            <a:spLocks noGrp="1"/>
          </p:cNvSpPr>
          <p:nvPr>
            <p:ph idx="1"/>
          </p:nvPr>
        </p:nvSpPr>
        <p:spPr>
          <a:xfrm>
            <a:off x="437322" y="1391478"/>
            <a:ext cx="11108567" cy="4856921"/>
          </a:xfrm>
        </p:spPr>
        <p:txBody>
          <a:bodyPr>
            <a:normAutofit/>
          </a:bodyPr>
          <a:lstStyle/>
          <a:p>
            <a:pPr algn="just"/>
            <a:r>
              <a:rPr lang="es-ES" sz="2400" dirty="0"/>
              <a:t>En la mayoría de los incendios en los motores, es necesario apagar el fuego antes de abrir el capó, para esto es recomendable utilizar un </a:t>
            </a:r>
            <a:r>
              <a:rPr lang="es-ES" sz="2400" dirty="0" err="1"/>
              <a:t>halligan</a:t>
            </a:r>
            <a:r>
              <a:rPr lang="es-ES" sz="2400" dirty="0"/>
              <a:t> y realizar una abertura entre el capó y el paragolpes, dirigiendo un chorro en ángulo estrecho (45º o 30°) hacia el interior o dirigiendo inicialmente el chorro contra el suelo bajo el motor, para hacer rebotar el agua y que esta llegue al fuego</a:t>
            </a:r>
            <a:r>
              <a:rPr lang="es-ES" dirty="0"/>
              <a:t>. </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6" name="Imagen 5"/>
          <p:cNvPicPr>
            <a:picLocks noChangeAspect="1"/>
          </p:cNvPicPr>
          <p:nvPr/>
        </p:nvPicPr>
        <p:blipFill>
          <a:blip r:embed="rId2"/>
          <a:stretch>
            <a:fillRect/>
          </a:stretch>
        </p:blipFill>
        <p:spPr>
          <a:xfrm>
            <a:off x="2994992" y="3776870"/>
            <a:ext cx="5724938" cy="2671199"/>
          </a:xfrm>
          <a:prstGeom prst="rect">
            <a:avLst/>
          </a:prstGeom>
        </p:spPr>
      </p:pic>
    </p:spTree>
    <p:extLst>
      <p:ext uri="{BB962C8B-B14F-4D97-AF65-F5344CB8AC3E}">
        <p14:creationId xmlns:p14="http://schemas.microsoft.com/office/powerpoint/2010/main" val="287993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Riesgos asociados…</a:t>
            </a:r>
          </a:p>
        </p:txBody>
      </p:sp>
      <p:sp>
        <p:nvSpPr>
          <p:cNvPr id="3" name="Marcador de contenido 2"/>
          <p:cNvSpPr>
            <a:spLocks noGrp="1"/>
          </p:cNvSpPr>
          <p:nvPr>
            <p:ph idx="1"/>
          </p:nvPr>
        </p:nvSpPr>
        <p:spPr>
          <a:xfrm>
            <a:off x="1103312" y="2052918"/>
            <a:ext cx="9148271" cy="4195481"/>
          </a:xfrm>
        </p:spPr>
        <p:txBody>
          <a:bodyPr>
            <a:normAutofit/>
          </a:bodyPr>
          <a:lstStyle/>
          <a:p>
            <a:pPr algn="just"/>
            <a:r>
              <a:rPr lang="es-ES" sz="2400" dirty="0"/>
              <a:t>Si las puertas se encuentran cerradas y no es posible abrirlas de manera manual, es recomendable romper un vidrio y atacar el fuego con un chorro de ángulo medio con un patrón de movimiento circular (en forma de O). </a:t>
            </a:r>
          </a:p>
          <a:p>
            <a:pPr algn="just"/>
            <a:endParaRPr lang="es-ES" sz="2400" dirty="0"/>
          </a:p>
          <a:p>
            <a:pPr algn="just"/>
            <a:r>
              <a:rPr lang="es-ES" sz="2400" dirty="0"/>
              <a:t>Esta maniobra se debe realizar una vez enfriado el exterior y habiendo producido el ataque en forma correcta y segura por la diagonal.</a:t>
            </a:r>
          </a:p>
          <a:p>
            <a:pPr algn="just"/>
            <a:endParaRPr lang="es-ES" dirty="0"/>
          </a:p>
          <a:p>
            <a:pPr marL="0" indent="0" algn="just">
              <a:buNone/>
            </a:pPr>
            <a:endParaRPr lang="es-ES" sz="2200" b="1" dirty="0">
              <a:effectLst>
                <a:outerShdw blurRad="38100" dist="38100" dir="2700000" algn="tl">
                  <a:srgbClr val="000000">
                    <a:alpha val="43137"/>
                  </a:srgbClr>
                </a:outerShdw>
              </a:effectLst>
            </a:endParaRPr>
          </a:p>
          <a:p>
            <a:pPr algn="just"/>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466942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r>
              <a:rPr lang="es-ES" sz="2800" dirty="0">
                <a:effectLst>
                  <a:outerShdw blurRad="38100" dist="38100" dir="2700000" algn="tl">
                    <a:srgbClr val="000000">
                      <a:alpha val="43137"/>
                    </a:srgbClr>
                  </a:outerShdw>
                </a:effectLst>
              </a:rPr>
              <a:t>Explosión de magnesio</a:t>
            </a:r>
          </a:p>
        </p:txBody>
      </p:sp>
      <p:sp>
        <p:nvSpPr>
          <p:cNvPr id="3" name="Marcador de contenido 2"/>
          <p:cNvSpPr>
            <a:spLocks noGrp="1"/>
          </p:cNvSpPr>
          <p:nvPr>
            <p:ph idx="1"/>
          </p:nvPr>
        </p:nvSpPr>
        <p:spPr/>
        <p:txBody>
          <a:bodyPr/>
          <a:lstStyle/>
          <a:p>
            <a:pPr marL="0" indent="0">
              <a:buNone/>
            </a:pPr>
            <a:r>
              <a:rPr lang="es-ES" dirty="0"/>
              <a:t> </a:t>
            </a:r>
          </a:p>
          <a:p>
            <a:pPr marL="0" indent="0">
              <a:buNone/>
            </a:pPr>
            <a:r>
              <a:rPr lang="es-ES" dirty="0"/>
              <a:t>Elementos de color purpura que</a:t>
            </a:r>
          </a:p>
          <a:p>
            <a:pPr marL="0" indent="0">
              <a:buNone/>
            </a:pPr>
            <a:r>
              <a:rPr lang="es-ES" dirty="0"/>
              <a:t> tienen </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5" name="Imagen 4"/>
          <p:cNvPicPr>
            <a:picLocks noChangeAspect="1"/>
          </p:cNvPicPr>
          <p:nvPr/>
        </p:nvPicPr>
        <p:blipFill>
          <a:blip r:embed="rId2"/>
          <a:stretch>
            <a:fillRect/>
          </a:stretch>
        </p:blipFill>
        <p:spPr>
          <a:xfrm>
            <a:off x="5528551" y="2467909"/>
            <a:ext cx="5096698" cy="3407959"/>
          </a:xfrm>
          <a:prstGeom prst="rect">
            <a:avLst/>
          </a:prstGeom>
        </p:spPr>
      </p:pic>
      <p:cxnSp>
        <p:nvCxnSpPr>
          <p:cNvPr id="9" name="Conector recto de flecha 8"/>
          <p:cNvCxnSpPr/>
          <p:nvPr/>
        </p:nvCxnSpPr>
        <p:spPr>
          <a:xfrm flipV="1">
            <a:off x="4074159" y="3859305"/>
            <a:ext cx="2084294" cy="134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2189408" y="3628473"/>
            <a:ext cx="1754301" cy="461665"/>
          </a:xfrm>
          <a:prstGeom prst="rect">
            <a:avLst/>
          </a:prstGeom>
          <a:solidFill>
            <a:schemeClr val="tx1"/>
          </a:solidFill>
        </p:spPr>
        <p:txBody>
          <a:bodyPr wrap="square" rtlCol="0">
            <a:spAutoFit/>
          </a:bodyPr>
          <a:lstStyle/>
          <a:p>
            <a:r>
              <a:rPr lang="es-ES" sz="2400" dirty="0">
                <a:solidFill>
                  <a:schemeClr val="bg1"/>
                </a:solidFill>
              </a:rPr>
              <a:t>magnesio</a:t>
            </a:r>
          </a:p>
        </p:txBody>
      </p:sp>
    </p:spTree>
    <p:extLst>
      <p:ext uri="{BB962C8B-B14F-4D97-AF65-F5344CB8AC3E}">
        <p14:creationId xmlns:p14="http://schemas.microsoft.com/office/powerpoint/2010/main" val="129076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Explosión de magnesio</a:t>
            </a:r>
            <a:endParaRPr lang="es-ES" sz="2800" dirty="0"/>
          </a:p>
        </p:txBody>
      </p:sp>
      <p:sp>
        <p:nvSpPr>
          <p:cNvPr id="3" name="Marcador de contenido 2"/>
          <p:cNvSpPr>
            <a:spLocks noGrp="1"/>
          </p:cNvSpPr>
          <p:nvPr>
            <p:ph idx="1"/>
          </p:nvPr>
        </p:nvSpPr>
        <p:spPr/>
        <p:txBody>
          <a:bodyPr>
            <a:normAutofit/>
          </a:bodyPr>
          <a:lstStyle/>
          <a:p>
            <a:pPr algn="just"/>
            <a:r>
              <a:rPr lang="es-ES" sz="2800" dirty="0"/>
              <a:t>Cuando se intentan extinguir fuegos de magnesio con agua, el magnesio en llamas reacciona violentamente </a:t>
            </a:r>
            <a:r>
              <a:rPr lang="es-ES" sz="2800" dirty="0">
                <a:solidFill>
                  <a:srgbClr val="FFFF00"/>
                </a:solidFill>
              </a:rPr>
              <a:t>provocando la ruptura de la molécula de agua, formando gas de hidrogeno</a:t>
            </a:r>
            <a:r>
              <a:rPr lang="es-ES" sz="2800" dirty="0"/>
              <a:t>, produciendo una reacción explosiva y liberando gran cantidad de energía.</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80494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612" y="679572"/>
            <a:ext cx="9601196" cy="716692"/>
          </a:xfrm>
        </p:spPr>
        <p:txBody>
          <a:bodyPr>
            <a:normAutofit fontScale="90000"/>
          </a:bodyPr>
          <a:lstStyle/>
          <a:p>
            <a:r>
              <a:rPr lang="es-ES" sz="3100" dirty="0"/>
              <a:t>VEHÍCULOS CON </a:t>
            </a:r>
            <a:r>
              <a:rPr lang="es-AR" sz="3100" dirty="0">
                <a:solidFill>
                  <a:srgbClr val="FFC000"/>
                </a:solidFill>
              </a:rPr>
              <a:t>G.N.C.</a:t>
            </a:r>
            <a:br>
              <a:rPr lang="es-ES" dirty="0"/>
            </a:br>
            <a:r>
              <a:rPr lang="es-ES" sz="2200" dirty="0"/>
              <a:t>(GAS NATURAL COMPRIMIDO)</a:t>
            </a:r>
          </a:p>
        </p:txBody>
      </p:sp>
      <p:sp>
        <p:nvSpPr>
          <p:cNvPr id="3" name="Marcador de contenido 2"/>
          <p:cNvSpPr>
            <a:spLocks noGrp="1"/>
          </p:cNvSpPr>
          <p:nvPr>
            <p:ph idx="1"/>
          </p:nvPr>
        </p:nvSpPr>
        <p:spPr/>
        <p:txBody>
          <a:bodyPr/>
          <a:lstStyle/>
          <a:p>
            <a:r>
              <a:rPr lang="es-ES" sz="2800" dirty="0"/>
              <a:t>¿ Qué es el </a:t>
            </a:r>
            <a:r>
              <a:rPr lang="es-ES" sz="2800" b="1" dirty="0">
                <a:effectLst>
                  <a:outerShdw blurRad="38100" dist="38100" dir="2700000" algn="tl">
                    <a:srgbClr val="000000">
                      <a:alpha val="43137"/>
                    </a:srgbClr>
                  </a:outerShdw>
                </a:effectLst>
              </a:rPr>
              <a:t>Gas Natural Comprimido </a:t>
            </a:r>
            <a:r>
              <a:rPr lang="es-ES" sz="2800" dirty="0"/>
              <a:t>?</a:t>
            </a:r>
          </a:p>
          <a:p>
            <a:pPr marL="0" indent="0">
              <a:buNone/>
            </a:pPr>
            <a:r>
              <a:rPr lang="es-ES" sz="2800" dirty="0"/>
              <a:t>El Gas Natural Comprimido (GNC), también llamado GNV (Gas Natural Vehicular), es un combustible alternativo al petróleo, compuesto principalmente por gas metano.</a:t>
            </a:r>
          </a:p>
          <a:p>
            <a:pPr marL="0" indent="0">
              <a:buNone/>
            </a:pPr>
            <a:endParaRPr lang="es-ES" dirty="0"/>
          </a:p>
          <a:p>
            <a:pPr marL="0" indent="0">
              <a:buNone/>
            </a:pPr>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9903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140283"/>
          </a:xfrm>
        </p:spPr>
        <p:txBody>
          <a:bodyPr>
            <a:normAutofit/>
          </a:bodyPr>
          <a:lstStyle/>
          <a:p>
            <a:r>
              <a:rPr lang="es-AR" sz="2800" b="1" dirty="0">
                <a:solidFill>
                  <a:srgbClr val="FFC000"/>
                </a:solidFill>
              </a:rPr>
              <a:t>G.N.C.</a:t>
            </a:r>
          </a:p>
        </p:txBody>
      </p:sp>
      <p:sp>
        <p:nvSpPr>
          <p:cNvPr id="3" name="Marcador de contenido 2"/>
          <p:cNvSpPr>
            <a:spLocks noGrp="1"/>
          </p:cNvSpPr>
          <p:nvPr>
            <p:ph idx="1"/>
          </p:nvPr>
        </p:nvSpPr>
        <p:spPr>
          <a:xfrm>
            <a:off x="4450975" y="1921565"/>
            <a:ext cx="7136862" cy="3954303"/>
          </a:xfrm>
        </p:spPr>
        <p:txBody>
          <a:bodyPr>
            <a:noAutofit/>
          </a:bodyPr>
          <a:lstStyle/>
          <a:p>
            <a:pPr algn="just"/>
            <a:r>
              <a:rPr lang="es-ES" sz="2400" dirty="0">
                <a:effectLst>
                  <a:outerShdw blurRad="38100" dist="38100" dir="2700000" algn="tl">
                    <a:srgbClr val="000000">
                      <a:alpha val="43137"/>
                    </a:srgbClr>
                  </a:outerShdw>
                </a:effectLst>
              </a:rPr>
              <a:t>Las dos situaciones que pueden comprometer la seguridad de los bomberos en vehículo convertido a GNC son: </a:t>
            </a:r>
          </a:p>
          <a:p>
            <a:pPr marL="0" indent="0" algn="just">
              <a:buNone/>
            </a:pPr>
            <a:r>
              <a:rPr lang="es-ES" sz="2400" b="1" dirty="0">
                <a:solidFill>
                  <a:srgbClr val="FFFF00"/>
                </a:solidFill>
              </a:rPr>
              <a:t>En incendio(riesgo de explosión), y fuga(riesgo de ignición o explosión por acumulación de gas)</a:t>
            </a:r>
          </a:p>
          <a:p>
            <a:pPr marL="0" indent="0">
              <a:buNone/>
            </a:pPr>
            <a:r>
              <a:rPr lang="es-ES" sz="2400" dirty="0">
                <a:effectLst>
                  <a:outerShdw blurRad="38100" dist="38100" dir="2700000" algn="tl">
                    <a:srgbClr val="000000">
                      <a:alpha val="43137"/>
                    </a:srgbClr>
                  </a:outerShdw>
                </a:effectLst>
              </a:rPr>
              <a:t>Por esto la estrategia y técnica de ataque tiene que estar aplicada a la seguridad de todo el entorno al vehículo.</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5" name="Imagen 4"/>
          <p:cNvPicPr>
            <a:picLocks noChangeAspect="1"/>
          </p:cNvPicPr>
          <p:nvPr/>
        </p:nvPicPr>
        <p:blipFill>
          <a:blip r:embed="rId2"/>
          <a:stretch>
            <a:fillRect/>
          </a:stretch>
        </p:blipFill>
        <p:spPr>
          <a:xfrm>
            <a:off x="1295402" y="2556932"/>
            <a:ext cx="2651990" cy="1725318"/>
          </a:xfrm>
          <a:prstGeom prst="rect">
            <a:avLst/>
          </a:prstGeom>
        </p:spPr>
      </p:pic>
      <p:pic>
        <p:nvPicPr>
          <p:cNvPr id="6" name="Imagen 5"/>
          <p:cNvPicPr>
            <a:picLocks noChangeAspect="1"/>
          </p:cNvPicPr>
          <p:nvPr/>
        </p:nvPicPr>
        <p:blipFill>
          <a:blip r:embed="rId3"/>
          <a:stretch>
            <a:fillRect/>
          </a:stretch>
        </p:blipFill>
        <p:spPr>
          <a:xfrm>
            <a:off x="1295402" y="4504793"/>
            <a:ext cx="2621507" cy="1743607"/>
          </a:xfrm>
          <a:prstGeom prst="rect">
            <a:avLst/>
          </a:prstGeom>
        </p:spPr>
      </p:pic>
      <p:sp>
        <p:nvSpPr>
          <p:cNvPr id="7" name="CuadroTexto 6"/>
          <p:cNvSpPr txBox="1"/>
          <p:nvPr/>
        </p:nvSpPr>
        <p:spPr>
          <a:xfrm>
            <a:off x="11403106" y="5257800"/>
            <a:ext cx="184731"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196698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800" b="1" dirty="0">
                <a:solidFill>
                  <a:srgbClr val="FFC000"/>
                </a:solidFill>
              </a:rPr>
              <a:t>G.N.C.</a:t>
            </a:r>
            <a:endParaRPr lang="es-ES" sz="2800" dirty="0"/>
          </a:p>
        </p:txBody>
      </p:sp>
      <p:sp>
        <p:nvSpPr>
          <p:cNvPr id="3" name="Marcador de contenido 2"/>
          <p:cNvSpPr>
            <a:spLocks noGrp="1"/>
          </p:cNvSpPr>
          <p:nvPr>
            <p:ph idx="1"/>
          </p:nvPr>
        </p:nvSpPr>
        <p:spPr>
          <a:xfrm>
            <a:off x="646112" y="2052918"/>
            <a:ext cx="9403742" cy="4195481"/>
          </a:xfrm>
        </p:spPr>
        <p:txBody>
          <a:bodyPr>
            <a:normAutofit/>
          </a:bodyPr>
          <a:lstStyle/>
          <a:p>
            <a:r>
              <a:rPr lang="es-ES" sz="2400" dirty="0">
                <a:solidFill>
                  <a:srgbClr val="FFFF00"/>
                </a:solidFill>
                <a:effectLst>
                  <a:outerShdw blurRad="38100" dist="38100" dir="2700000" algn="tl">
                    <a:srgbClr val="000000">
                      <a:alpha val="43137"/>
                    </a:srgbClr>
                  </a:outerShdw>
                </a:effectLst>
              </a:rPr>
              <a:t>Explosión del cilindro: </a:t>
            </a:r>
          </a:p>
          <a:p>
            <a:pPr marL="0" indent="0" algn="just">
              <a:buNone/>
            </a:pPr>
            <a:r>
              <a:rPr lang="es-ES" sz="2400" dirty="0"/>
              <a:t>Respecto al estallido del cilindro, no existen </a:t>
            </a:r>
          </a:p>
          <a:p>
            <a:pPr marL="0" indent="0" algn="just">
              <a:buNone/>
            </a:pPr>
            <a:r>
              <a:rPr lang="es-ES" sz="2400" dirty="0"/>
              <a:t>registros de explosiones espontáneas. </a:t>
            </a:r>
          </a:p>
          <a:p>
            <a:pPr marL="0" indent="0" algn="just">
              <a:buNone/>
            </a:pPr>
            <a:r>
              <a:rPr lang="es-ES" sz="2400" dirty="0"/>
              <a:t>Por lo general, estos casos se dan al realizar </a:t>
            </a:r>
          </a:p>
          <a:p>
            <a:pPr marL="0" indent="0" algn="just">
              <a:buNone/>
            </a:pPr>
            <a:r>
              <a:rPr lang="es-ES" sz="2400" dirty="0"/>
              <a:t>la recarga de combustibles, o en vehículos </a:t>
            </a:r>
          </a:p>
          <a:p>
            <a:pPr marL="0" indent="0" algn="just">
              <a:buNone/>
            </a:pPr>
            <a:r>
              <a:rPr lang="es-ES" sz="2400" dirty="0"/>
              <a:t>que sufrieron modificaciones por talleres no </a:t>
            </a:r>
          </a:p>
          <a:p>
            <a:pPr marL="0" indent="0" algn="just">
              <a:buNone/>
            </a:pPr>
            <a:r>
              <a:rPr lang="es-ES" sz="2400" dirty="0"/>
              <a:t>autorizados, o bien por talleres habilitados </a:t>
            </a:r>
          </a:p>
          <a:p>
            <a:pPr marL="0" indent="0" algn="just">
              <a:buNone/>
            </a:pPr>
            <a:r>
              <a:rPr lang="es-ES" sz="2400" dirty="0"/>
              <a:t>con una forma de trabajo negligente.</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5" name="Imagen 4"/>
          <p:cNvPicPr>
            <a:picLocks noChangeAspect="1"/>
          </p:cNvPicPr>
          <p:nvPr/>
        </p:nvPicPr>
        <p:blipFill>
          <a:blip r:embed="rId2"/>
          <a:stretch>
            <a:fillRect/>
          </a:stretch>
        </p:blipFill>
        <p:spPr>
          <a:xfrm>
            <a:off x="7475854" y="3171110"/>
            <a:ext cx="4475739" cy="3178175"/>
          </a:xfrm>
          <a:prstGeom prst="rect">
            <a:avLst/>
          </a:prstGeom>
        </p:spPr>
      </p:pic>
    </p:spTree>
    <p:extLst>
      <p:ext uri="{BB962C8B-B14F-4D97-AF65-F5344CB8AC3E}">
        <p14:creationId xmlns:p14="http://schemas.microsoft.com/office/powerpoint/2010/main" val="4929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p:txBody>
          <a:bodyPr>
            <a:normAutofit/>
          </a:bodyPr>
          <a:lstStyle/>
          <a:p>
            <a:r>
              <a:rPr lang="es-ES" sz="2800" dirty="0"/>
              <a:t>Todas las estaciones de recarga de GNC tienen como límite una presión de carga de 200 bar, mientras que la presión que puede almacenar el cilindro, por seguridad, es de 350 bar. Por este motivo, no debería explotar un cilindro al recibir la recarga de combustible.</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5" name="CuadroTexto 4"/>
          <p:cNvSpPr txBox="1"/>
          <p:nvPr/>
        </p:nvSpPr>
        <p:spPr>
          <a:xfrm>
            <a:off x="2446986" y="1045007"/>
            <a:ext cx="4305332" cy="523220"/>
          </a:xfrm>
          <a:prstGeom prst="rect">
            <a:avLst/>
          </a:prstGeom>
          <a:noFill/>
        </p:spPr>
        <p:txBody>
          <a:bodyPr wrap="square" rtlCol="0">
            <a:spAutoFit/>
          </a:bodyPr>
          <a:lstStyle/>
          <a:p>
            <a:r>
              <a:rPr lang="es-ES" sz="2800" dirty="0">
                <a:effectLst>
                  <a:outerShdw blurRad="38100" dist="38100" dir="2700000" algn="tl">
                    <a:srgbClr val="000000">
                      <a:alpha val="43137"/>
                    </a:srgbClr>
                  </a:outerShdw>
                </a:effectLst>
              </a:rPr>
              <a:t>Explosión del cilindro</a:t>
            </a:r>
          </a:p>
        </p:txBody>
      </p:sp>
    </p:spTree>
    <p:extLst>
      <p:ext uri="{BB962C8B-B14F-4D97-AF65-F5344CB8AC3E}">
        <p14:creationId xmlns:p14="http://schemas.microsoft.com/office/powerpoint/2010/main" val="368854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INCENDIO</a:t>
            </a:r>
          </a:p>
        </p:txBody>
      </p:sp>
      <p:sp>
        <p:nvSpPr>
          <p:cNvPr id="3" name="Marcador de contenido 2"/>
          <p:cNvSpPr>
            <a:spLocks noGrp="1"/>
          </p:cNvSpPr>
          <p:nvPr>
            <p:ph idx="1"/>
          </p:nvPr>
        </p:nvSpPr>
        <p:spPr>
          <a:xfrm>
            <a:off x="978794" y="1596980"/>
            <a:ext cx="10006885" cy="4778062"/>
          </a:xfrm>
        </p:spPr>
        <p:txBody>
          <a:bodyPr>
            <a:noAutofit/>
          </a:bodyPr>
          <a:lstStyle/>
          <a:p>
            <a:pPr algn="just"/>
            <a:r>
              <a:rPr lang="es-ES" sz="2400" dirty="0"/>
              <a:t>En los casos de incendio de una unidad equipada con GNC, existe el riesgo de explosión debido al calentamiento que sufre el cilindro. </a:t>
            </a:r>
          </a:p>
          <a:p>
            <a:pPr algn="just"/>
            <a:endParaRPr lang="es-ES" sz="2400" dirty="0"/>
          </a:p>
          <a:p>
            <a:pPr algn="just"/>
            <a:r>
              <a:rPr lang="es-ES" sz="2400" dirty="0"/>
              <a:t>produciéndose una sobrepresión debido a la expansión del gas dentro del cilindro. </a:t>
            </a:r>
          </a:p>
          <a:p>
            <a:pPr algn="just"/>
            <a:endParaRPr lang="es-ES" sz="2400" dirty="0"/>
          </a:p>
          <a:p>
            <a:pPr algn="just"/>
            <a:r>
              <a:rPr lang="es-ES" sz="2400" dirty="0"/>
              <a:t>Se activa la válvula de seguridad para aliviar la presión, pero si el cilindro sigue expuesto a las llamas y genera mas presión interna de la que sale o soporta el tubo, este se debilitara y explotara.</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3090246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 tener presente….</a:t>
            </a:r>
          </a:p>
        </p:txBody>
      </p:sp>
      <p:sp>
        <p:nvSpPr>
          <p:cNvPr id="3" name="Marcador de contenido 2"/>
          <p:cNvSpPr>
            <a:spLocks noGrp="1"/>
          </p:cNvSpPr>
          <p:nvPr>
            <p:ph idx="1"/>
          </p:nvPr>
        </p:nvSpPr>
        <p:spPr>
          <a:xfrm>
            <a:off x="1032536" y="2105926"/>
            <a:ext cx="9586027" cy="4195481"/>
          </a:xfrm>
        </p:spPr>
        <p:txBody>
          <a:bodyPr>
            <a:normAutofit/>
          </a:bodyPr>
          <a:lstStyle/>
          <a:p>
            <a:r>
              <a:rPr lang="es-ES" sz="3600" dirty="0"/>
              <a:t>Asegurar la escena</a:t>
            </a:r>
          </a:p>
          <a:p>
            <a:r>
              <a:rPr lang="es-ES" sz="3600" dirty="0"/>
              <a:t>Comportamiento del incendio</a:t>
            </a:r>
          </a:p>
          <a:p>
            <a:r>
              <a:rPr lang="es-ES" sz="3600" dirty="0"/>
              <a:t>Corte de transito</a:t>
            </a:r>
          </a:p>
          <a:p>
            <a:r>
              <a:rPr lang="es-ES" sz="3600" dirty="0"/>
              <a:t>Ubicación de los bomberos</a:t>
            </a:r>
          </a:p>
          <a:p>
            <a:r>
              <a:rPr lang="es-ES" sz="3600" dirty="0"/>
              <a:t>Diámetro y cantidad de líneas</a:t>
            </a:r>
          </a:p>
          <a:p>
            <a:pPr marL="0" indent="0">
              <a:buNone/>
            </a:pPr>
            <a:endParaRPr lang="es-ES" sz="2800"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159776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67687"/>
          </a:xfrm>
        </p:spPr>
        <p:txBody>
          <a:bodyPr>
            <a:normAutofit/>
          </a:bodyPr>
          <a:lstStyle/>
          <a:p>
            <a:r>
              <a:rPr lang="es-ES" sz="3200" dirty="0">
                <a:effectLst>
                  <a:outerShdw blurRad="38100" dist="38100" dir="2700000" algn="tl">
                    <a:srgbClr val="000000">
                      <a:alpha val="43137"/>
                    </a:srgbClr>
                  </a:outerShdw>
                </a:effectLst>
              </a:rPr>
              <a:t>Objetivos de aprendizaje…</a:t>
            </a:r>
          </a:p>
        </p:txBody>
      </p:sp>
      <p:sp>
        <p:nvSpPr>
          <p:cNvPr id="3" name="Marcador de contenido 2"/>
          <p:cNvSpPr>
            <a:spLocks noGrp="1"/>
          </p:cNvSpPr>
          <p:nvPr>
            <p:ph idx="1"/>
          </p:nvPr>
        </p:nvSpPr>
        <p:spPr>
          <a:xfrm>
            <a:off x="172278" y="1192696"/>
            <a:ext cx="11373611" cy="5526156"/>
          </a:xfrm>
        </p:spPr>
        <p:txBody>
          <a:bodyPr>
            <a:normAutofit/>
          </a:bodyPr>
          <a:lstStyle/>
          <a:p>
            <a:pPr algn="just"/>
            <a:r>
              <a:rPr lang="es-ES" sz="3200" dirty="0"/>
              <a:t>Conocer los riesgos asociados a incendios vehiculares y las consecuencias que estos pueden ocasionar </a:t>
            </a:r>
          </a:p>
          <a:p>
            <a:pPr marL="0" indent="0" algn="just">
              <a:buNone/>
            </a:pPr>
            <a:endParaRPr lang="es-ES" sz="3200" dirty="0"/>
          </a:p>
          <a:p>
            <a:pPr algn="just"/>
            <a:r>
              <a:rPr lang="es-ES" sz="3200" dirty="0"/>
              <a:t>Identificar seguridad del bombero y la escena</a:t>
            </a:r>
          </a:p>
          <a:p>
            <a:pPr marL="0" indent="0" algn="just">
              <a:buNone/>
            </a:pPr>
            <a:endParaRPr lang="es-ES" sz="3200" dirty="0"/>
          </a:p>
          <a:p>
            <a:pPr algn="just"/>
            <a:r>
              <a:rPr lang="es-ES" sz="3200" dirty="0"/>
              <a:t>Describir técnicas y tácticas de ataque para el trabajo seguro</a:t>
            </a:r>
          </a:p>
          <a:p>
            <a:pPr marL="0" indent="0" algn="just">
              <a:buNone/>
            </a:pPr>
            <a:endParaRPr lang="es-ES" sz="3200" dirty="0"/>
          </a:p>
          <a:p>
            <a:pPr algn="just"/>
            <a:r>
              <a:rPr lang="es-ES" sz="3200" dirty="0"/>
              <a:t>Aplicar procedimientos de seguridad para el ataque</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491940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 tener en cuenta….</a:t>
            </a:r>
          </a:p>
        </p:txBody>
      </p:sp>
      <p:sp>
        <p:nvSpPr>
          <p:cNvPr id="3" name="Marcador de contenido 2"/>
          <p:cNvSpPr>
            <a:spLocks noGrp="1"/>
          </p:cNvSpPr>
          <p:nvPr>
            <p:ph idx="1"/>
          </p:nvPr>
        </p:nvSpPr>
        <p:spPr>
          <a:xfrm>
            <a:off x="1175217" y="1960153"/>
            <a:ext cx="9404723" cy="4195481"/>
          </a:xfrm>
        </p:spPr>
        <p:txBody>
          <a:bodyPr>
            <a:normAutofit/>
          </a:bodyPr>
          <a:lstStyle/>
          <a:p>
            <a:r>
              <a:rPr lang="es-ES" sz="3600" dirty="0"/>
              <a:t>Aleación de materiales</a:t>
            </a:r>
          </a:p>
          <a:p>
            <a:r>
              <a:rPr lang="es-ES" sz="3600" dirty="0"/>
              <a:t>Riesgo de propagación</a:t>
            </a:r>
          </a:p>
          <a:p>
            <a:r>
              <a:rPr lang="es-ES" sz="3600" dirty="0"/>
              <a:t>Tipo de terreno</a:t>
            </a:r>
          </a:p>
          <a:p>
            <a:r>
              <a:rPr lang="es-ES" sz="3600" dirty="0"/>
              <a:t>Posicionamiento de la autobomba</a:t>
            </a:r>
          </a:p>
          <a:p>
            <a:r>
              <a:rPr lang="es-ES" sz="3600" dirty="0"/>
              <a:t>Contención de combustibles</a:t>
            </a:r>
          </a:p>
          <a:p>
            <a:r>
              <a:rPr lang="es-ES" sz="3600" dirty="0"/>
              <a:t>Dirección del viento</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360653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 tener en cuenta….</a:t>
            </a:r>
          </a:p>
        </p:txBody>
      </p:sp>
      <p:sp>
        <p:nvSpPr>
          <p:cNvPr id="3" name="Marcador de contenido 2"/>
          <p:cNvSpPr>
            <a:spLocks noGrp="1"/>
          </p:cNvSpPr>
          <p:nvPr>
            <p:ph idx="1"/>
          </p:nvPr>
        </p:nvSpPr>
        <p:spPr/>
        <p:txBody>
          <a:bodyPr>
            <a:normAutofit/>
          </a:bodyPr>
          <a:lstStyle/>
          <a:p>
            <a:r>
              <a:rPr lang="es-ES" sz="3600" dirty="0"/>
              <a:t>No dejar autobomba contra la pendiente</a:t>
            </a:r>
          </a:p>
          <a:p>
            <a:r>
              <a:rPr lang="es-ES" sz="3600" dirty="0"/>
              <a:t>Presurizar línea</a:t>
            </a:r>
          </a:p>
          <a:p>
            <a:r>
              <a:rPr lang="es-ES" sz="3600" dirty="0"/>
              <a:t>Purgar línea</a:t>
            </a:r>
          </a:p>
          <a:p>
            <a:r>
              <a:rPr lang="es-ES" sz="3600" dirty="0"/>
              <a:t>Seleccionar patrón de combate</a:t>
            </a:r>
          </a:p>
          <a:p>
            <a:r>
              <a:rPr lang="es-ES" sz="3600" dirty="0"/>
              <a:t>aproximación</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184333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 tener en cuenta….</a:t>
            </a:r>
          </a:p>
        </p:txBody>
      </p:sp>
      <p:sp>
        <p:nvSpPr>
          <p:cNvPr id="3" name="Marcador de contenido 2"/>
          <p:cNvSpPr>
            <a:spLocks noGrp="1"/>
          </p:cNvSpPr>
          <p:nvPr>
            <p:ph idx="1"/>
          </p:nvPr>
        </p:nvSpPr>
        <p:spPr/>
        <p:txBody>
          <a:bodyPr/>
          <a:lstStyle/>
          <a:p>
            <a:r>
              <a:rPr lang="es-ES" sz="4000" dirty="0"/>
              <a:t>Identificar tipo de vehículo (gnc, convencional)</a:t>
            </a:r>
          </a:p>
          <a:p>
            <a:pPr marL="0" indent="0">
              <a:buNone/>
            </a:pPr>
            <a:endParaRPr lang="es-ES" sz="4000" dirty="0"/>
          </a:p>
          <a:p>
            <a:r>
              <a:rPr lang="es-ES" sz="4000" dirty="0"/>
              <a:t>Tipo de carga del vehículo</a:t>
            </a:r>
          </a:p>
          <a:p>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336162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25098" y="2940813"/>
            <a:ext cx="8946541" cy="1975743"/>
          </a:xfrm>
        </p:spPr>
        <p:txBody>
          <a:bodyPr>
            <a:normAutofit/>
          </a:bodyPr>
          <a:lstStyle/>
          <a:p>
            <a:pPr marL="0" indent="0">
              <a:buNone/>
            </a:pPr>
            <a:r>
              <a:rPr lang="es-AR" sz="5400" dirty="0"/>
              <a:t>Gracias por su atención</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325630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effectLst>
                  <a:outerShdw blurRad="38100" dist="38100" dir="2700000" algn="tl">
                    <a:srgbClr val="000000">
                      <a:alpha val="43137"/>
                    </a:srgbClr>
                  </a:outerShdw>
                </a:effectLst>
              </a:rPr>
              <a:t>INCENDIOS DE VEHICULOS</a:t>
            </a:r>
            <a:br>
              <a:rPr lang="es-ES" dirty="0"/>
            </a:br>
            <a:r>
              <a:rPr lang="es-ES" sz="2400" i="1" dirty="0">
                <a:effectLst>
                  <a:outerShdw blurRad="38100" dist="38100" dir="2700000" algn="tl">
                    <a:srgbClr val="000000">
                      <a:alpha val="43137"/>
                    </a:srgbClr>
                  </a:outerShdw>
                </a:effectLst>
              </a:rPr>
              <a:t>DEFINICIÒN</a:t>
            </a:r>
          </a:p>
        </p:txBody>
      </p:sp>
      <p:sp>
        <p:nvSpPr>
          <p:cNvPr id="3" name="Marcador de contenido 2"/>
          <p:cNvSpPr>
            <a:spLocks noGrp="1"/>
          </p:cNvSpPr>
          <p:nvPr>
            <p:ph idx="1"/>
          </p:nvPr>
        </p:nvSpPr>
        <p:spPr>
          <a:xfrm>
            <a:off x="331304" y="2052918"/>
            <a:ext cx="11237844" cy="4195481"/>
          </a:xfrm>
        </p:spPr>
        <p:txBody>
          <a:bodyPr>
            <a:normAutofit/>
          </a:bodyPr>
          <a:lstStyle/>
          <a:p>
            <a:pPr marL="0" indent="0" algn="just">
              <a:buNone/>
            </a:pPr>
            <a:endParaRPr lang="es-ES" dirty="0"/>
          </a:p>
          <a:p>
            <a:pPr marL="0" indent="0">
              <a:buNone/>
            </a:pPr>
            <a:r>
              <a:rPr lang="es-AR" sz="3200" b="1" dirty="0">
                <a:solidFill>
                  <a:srgbClr val="FFFF00"/>
                </a:solidFill>
              </a:rPr>
              <a:t>Es el fuego en un vehículo motorizado, ya sea en su motor, cabina o compartimiento, el cual presenta riegos inmediatos para los bomberos</a:t>
            </a:r>
            <a:r>
              <a:rPr lang="es-AR" sz="3200" dirty="0"/>
              <a:t>. Por esto debemos conocer los procedimientos de seguridad para el ataque de estos incendios.</a:t>
            </a:r>
          </a:p>
          <a:p>
            <a:pPr marL="0" indent="0">
              <a:buNone/>
            </a:pPr>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10863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646112" y="1535720"/>
            <a:ext cx="10250486" cy="5006748"/>
          </a:xfrm>
        </p:spPr>
        <p:txBody>
          <a:bodyPr/>
          <a:lstStyle/>
          <a:p>
            <a:pPr algn="just"/>
            <a:endParaRPr lang="es-ES" dirty="0"/>
          </a:p>
          <a:p>
            <a:pPr algn="just"/>
            <a:r>
              <a:rPr lang="es-ES" sz="4000" dirty="0"/>
              <a:t>Los </a:t>
            </a:r>
            <a:r>
              <a:rPr lang="es-ES" sz="4000" b="1" dirty="0">
                <a:solidFill>
                  <a:srgbClr val="FFFF00"/>
                </a:solidFill>
              </a:rPr>
              <a:t>riesgos</a:t>
            </a:r>
            <a:r>
              <a:rPr lang="es-ES" sz="4000" b="1" dirty="0">
                <a:solidFill>
                  <a:srgbClr val="FF0000"/>
                </a:solidFill>
              </a:rPr>
              <a:t> </a:t>
            </a:r>
            <a:r>
              <a:rPr lang="es-ES" sz="4000" dirty="0"/>
              <a:t>asociados a los incendios en automóviles son muy variados. Algunos están asociados a los componentes del propio automóvil, y en otros casos están relacionados con su carga o el entorno en el que se encuentran.</a:t>
            </a:r>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5</a:t>
            </a:fld>
            <a:endParaRPr lang="en-US" dirty="0"/>
          </a:p>
        </p:txBody>
      </p:sp>
      <p:sp>
        <p:nvSpPr>
          <p:cNvPr id="5" name="CuadroTexto 4"/>
          <p:cNvSpPr txBox="1"/>
          <p:nvPr/>
        </p:nvSpPr>
        <p:spPr>
          <a:xfrm>
            <a:off x="1295401" y="933012"/>
            <a:ext cx="6458894" cy="769441"/>
          </a:xfrm>
          <a:prstGeom prst="rect">
            <a:avLst/>
          </a:prstGeom>
          <a:noFill/>
        </p:spPr>
        <p:txBody>
          <a:bodyPr wrap="square" rtlCol="0">
            <a:spAutoFit/>
          </a:bodyPr>
          <a:lstStyle/>
          <a:p>
            <a:r>
              <a:rPr lang="es-ES" sz="4400" b="1" dirty="0">
                <a:solidFill>
                  <a:schemeClr val="bg1">
                    <a:lumMod val="95000"/>
                    <a:lumOff val="5000"/>
                  </a:schemeClr>
                </a:solidFill>
                <a:effectLst>
                  <a:outerShdw blurRad="38100" dist="38100" dir="2700000" algn="tl">
                    <a:srgbClr val="000000">
                      <a:alpha val="43137"/>
                    </a:srgbClr>
                  </a:outerShdw>
                </a:effectLst>
              </a:rPr>
              <a:t>Riesgos …</a:t>
            </a:r>
          </a:p>
        </p:txBody>
      </p:sp>
    </p:spTree>
    <p:extLst>
      <p:ext uri="{BB962C8B-B14F-4D97-AF65-F5344CB8AC3E}">
        <p14:creationId xmlns:p14="http://schemas.microsoft.com/office/powerpoint/2010/main" val="423214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9028E05-5657-40C0-9423-C8B05FD77168}"/>
              </a:ext>
            </a:extLst>
          </p:cNvPr>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5" name="Imagen 4">
            <a:extLst>
              <a:ext uri="{FF2B5EF4-FFF2-40B4-BE49-F238E27FC236}">
                <a16:creationId xmlns:a16="http://schemas.microsoft.com/office/drawing/2014/main" id="{D2F7A5B3-9329-40E1-963B-C1520E0C9414}"/>
              </a:ext>
            </a:extLst>
          </p:cNvPr>
          <p:cNvPicPr>
            <a:picLocks noChangeAspect="1"/>
          </p:cNvPicPr>
          <p:nvPr/>
        </p:nvPicPr>
        <p:blipFill>
          <a:blip r:embed="rId2"/>
          <a:stretch>
            <a:fillRect/>
          </a:stretch>
        </p:blipFill>
        <p:spPr>
          <a:xfrm>
            <a:off x="8083827" y="3809943"/>
            <a:ext cx="3846777" cy="2898157"/>
          </a:xfrm>
          <a:prstGeom prst="rect">
            <a:avLst/>
          </a:prstGeom>
        </p:spPr>
      </p:pic>
      <p:pic>
        <p:nvPicPr>
          <p:cNvPr id="7" name="Imagen 6">
            <a:extLst>
              <a:ext uri="{FF2B5EF4-FFF2-40B4-BE49-F238E27FC236}">
                <a16:creationId xmlns:a16="http://schemas.microsoft.com/office/drawing/2014/main" id="{32302DC7-4F94-4E21-880C-F772434CA61D}"/>
              </a:ext>
            </a:extLst>
          </p:cNvPr>
          <p:cNvPicPr>
            <a:picLocks noChangeAspect="1"/>
          </p:cNvPicPr>
          <p:nvPr/>
        </p:nvPicPr>
        <p:blipFill>
          <a:blip r:embed="rId3"/>
          <a:stretch>
            <a:fillRect/>
          </a:stretch>
        </p:blipFill>
        <p:spPr>
          <a:xfrm>
            <a:off x="261396" y="149899"/>
            <a:ext cx="4969566" cy="3660045"/>
          </a:xfrm>
          <a:prstGeom prst="rect">
            <a:avLst/>
          </a:prstGeom>
        </p:spPr>
      </p:pic>
      <p:sp>
        <p:nvSpPr>
          <p:cNvPr id="8" name="CuadroTexto 7">
            <a:extLst>
              <a:ext uri="{FF2B5EF4-FFF2-40B4-BE49-F238E27FC236}">
                <a16:creationId xmlns:a16="http://schemas.microsoft.com/office/drawing/2014/main" id="{12630977-584B-4AAF-9BB7-E284502774FE}"/>
              </a:ext>
            </a:extLst>
          </p:cNvPr>
          <p:cNvSpPr txBox="1"/>
          <p:nvPr/>
        </p:nvSpPr>
        <p:spPr>
          <a:xfrm>
            <a:off x="5738191" y="1063416"/>
            <a:ext cx="4969566" cy="2062103"/>
          </a:xfrm>
          <a:prstGeom prst="rect">
            <a:avLst/>
          </a:prstGeom>
          <a:noFill/>
        </p:spPr>
        <p:txBody>
          <a:bodyPr wrap="square" rtlCol="0">
            <a:spAutoFit/>
          </a:bodyPr>
          <a:lstStyle/>
          <a:p>
            <a:r>
              <a:rPr lang="es-AR" sz="3200" dirty="0"/>
              <a:t>Divisar riesgos del entorno y prever cambios bruscos de la emergencia</a:t>
            </a:r>
          </a:p>
        </p:txBody>
      </p:sp>
      <p:sp>
        <p:nvSpPr>
          <p:cNvPr id="9" name="CuadroTexto 8">
            <a:extLst>
              <a:ext uri="{FF2B5EF4-FFF2-40B4-BE49-F238E27FC236}">
                <a16:creationId xmlns:a16="http://schemas.microsoft.com/office/drawing/2014/main" id="{DFB991D9-52A8-4462-962F-A396B122B599}"/>
              </a:ext>
            </a:extLst>
          </p:cNvPr>
          <p:cNvSpPr txBox="1"/>
          <p:nvPr/>
        </p:nvSpPr>
        <p:spPr>
          <a:xfrm>
            <a:off x="410817" y="4823791"/>
            <a:ext cx="6467061" cy="1569660"/>
          </a:xfrm>
          <a:prstGeom prst="rect">
            <a:avLst/>
          </a:prstGeom>
          <a:noFill/>
        </p:spPr>
        <p:txBody>
          <a:bodyPr wrap="square" rtlCol="0">
            <a:spAutoFit/>
          </a:bodyPr>
          <a:lstStyle/>
          <a:p>
            <a:r>
              <a:rPr lang="es-AR" sz="3200" dirty="0"/>
              <a:t>Divisar tamaño y evaluar la propagación, recursos y seguridad</a:t>
            </a:r>
          </a:p>
        </p:txBody>
      </p:sp>
    </p:spTree>
    <p:extLst>
      <p:ext uri="{BB962C8B-B14F-4D97-AF65-F5344CB8AC3E}">
        <p14:creationId xmlns:p14="http://schemas.microsoft.com/office/powerpoint/2010/main" val="123428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602" y="1911465"/>
            <a:ext cx="3537397" cy="3450760"/>
          </a:xfrm>
          <a:prstGeom prst="rect">
            <a:avLst/>
          </a:prstGeom>
          <a:ln>
            <a:noFill/>
          </a:ln>
          <a:effectLst>
            <a:softEdge rad="112500"/>
          </a:effectLst>
        </p:spPr>
      </p:pic>
      <p:sp>
        <p:nvSpPr>
          <p:cNvPr id="2" name="Título 1"/>
          <p:cNvSpPr>
            <a:spLocks noGrp="1"/>
          </p:cNvSpPr>
          <p:nvPr>
            <p:ph type="title"/>
          </p:nvPr>
        </p:nvSpPr>
        <p:spPr>
          <a:xfrm>
            <a:off x="947817" y="962126"/>
            <a:ext cx="9404723" cy="848048"/>
          </a:xfrm>
        </p:spPr>
        <p:txBody>
          <a:bodyPr>
            <a:normAutofit/>
          </a:bodyPr>
          <a:lstStyle/>
          <a:p>
            <a:r>
              <a:rPr lang="es-ES" sz="2800" dirty="0">
                <a:effectLst>
                  <a:outerShdw blurRad="38100" dist="38100" dir="2700000" algn="tl">
                    <a:srgbClr val="000000">
                      <a:alpha val="43137"/>
                    </a:srgbClr>
                  </a:outerShdw>
                </a:effectLst>
              </a:rPr>
              <a:t>Riesgos…</a:t>
            </a:r>
          </a:p>
        </p:txBody>
      </p:sp>
      <p:sp>
        <p:nvSpPr>
          <p:cNvPr id="3" name="Marcador de contenido 2"/>
          <p:cNvSpPr>
            <a:spLocks noGrp="1"/>
          </p:cNvSpPr>
          <p:nvPr>
            <p:ph idx="1"/>
          </p:nvPr>
        </p:nvSpPr>
        <p:spPr>
          <a:xfrm>
            <a:off x="212036" y="1810174"/>
            <a:ext cx="8442568" cy="4500474"/>
          </a:xfrm>
        </p:spPr>
        <p:txBody>
          <a:bodyPr>
            <a:normAutofit/>
          </a:bodyPr>
          <a:lstStyle/>
          <a:p>
            <a:pPr marL="0" indent="0" algn="just">
              <a:buNone/>
            </a:pPr>
            <a:r>
              <a:rPr lang="es-ES" sz="3200" dirty="0"/>
              <a:t>*Un incendio de vehículo puede ser agresivo para el personal de Bomberos, sin que exista una explosión. </a:t>
            </a:r>
          </a:p>
          <a:p>
            <a:pPr marL="0" indent="0" algn="just">
              <a:buNone/>
            </a:pPr>
            <a:r>
              <a:rPr lang="es-ES" sz="3200" dirty="0"/>
              <a:t>*Autos, transporte de pasajeros y camiones contienen una amplia gama de productos sintéticos que al arder liberan sustancias tóxicas.</a:t>
            </a:r>
          </a:p>
          <a:p>
            <a:pPr marL="0" indent="0">
              <a:buNone/>
            </a:pPr>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70221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83" y="3841091"/>
            <a:ext cx="5049230" cy="2889449"/>
          </a:xfrm>
          <a:prstGeom prst="rect">
            <a:avLst/>
          </a:prstGeom>
          <a:ln w="76200">
            <a:solidFill>
              <a:srgbClr val="FFFF00"/>
            </a:solidFill>
          </a:ln>
        </p:spPr>
      </p:pic>
      <p:sp>
        <p:nvSpPr>
          <p:cNvPr id="2" name="Título 1"/>
          <p:cNvSpPr>
            <a:spLocks noGrp="1"/>
          </p:cNvSpPr>
          <p:nvPr>
            <p:ph type="title"/>
          </p:nvPr>
        </p:nvSpPr>
        <p:spPr/>
        <p:txBody>
          <a:bodyPr/>
          <a:lstStyle/>
          <a:p>
            <a:r>
              <a:rPr lang="es-ES" dirty="0"/>
              <a:t> </a:t>
            </a:r>
          </a:p>
        </p:txBody>
      </p:sp>
      <p:sp>
        <p:nvSpPr>
          <p:cNvPr id="3" name="Marcador de contenido 2"/>
          <p:cNvSpPr>
            <a:spLocks noGrp="1"/>
          </p:cNvSpPr>
          <p:nvPr>
            <p:ph idx="1"/>
          </p:nvPr>
        </p:nvSpPr>
        <p:spPr>
          <a:xfrm>
            <a:off x="344405" y="295729"/>
            <a:ext cx="11201484" cy="3388375"/>
          </a:xfrm>
        </p:spPr>
        <p:txBody>
          <a:bodyPr>
            <a:normAutofit fontScale="92500" lnSpcReduction="10000"/>
          </a:bodyPr>
          <a:lstStyle/>
          <a:p>
            <a:pPr marL="0" indent="0" algn="just">
              <a:buNone/>
            </a:pPr>
            <a:r>
              <a:rPr lang="es-ES" sz="2200" dirty="0"/>
              <a:t>  </a:t>
            </a:r>
            <a:r>
              <a:rPr lang="es-ES" sz="2800" dirty="0">
                <a:effectLst>
                  <a:outerShdw blurRad="38100" dist="38100" dir="2700000" algn="tl">
                    <a:srgbClr val="000000">
                      <a:alpha val="43137"/>
                    </a:srgbClr>
                  </a:outerShdw>
                </a:effectLst>
              </a:rPr>
              <a:t>Riesgos…</a:t>
            </a:r>
          </a:p>
          <a:p>
            <a:pPr marL="0" indent="0" algn="just">
              <a:buNone/>
            </a:pPr>
            <a:r>
              <a:rPr lang="es-ES" sz="2200" dirty="0"/>
              <a:t> </a:t>
            </a:r>
          </a:p>
          <a:p>
            <a:pPr marL="0" indent="0" algn="just">
              <a:buNone/>
            </a:pPr>
            <a:r>
              <a:rPr lang="es-ES" sz="1900" dirty="0"/>
              <a:t> </a:t>
            </a:r>
          </a:p>
          <a:p>
            <a:pPr marL="0" indent="0" algn="just">
              <a:buNone/>
            </a:pPr>
            <a:r>
              <a:rPr lang="es-ES" sz="2800" dirty="0"/>
              <a:t>Fundamental, utilizar SIEMPRE </a:t>
            </a:r>
            <a:r>
              <a:rPr lang="es-ES" sz="2800" b="1" u="sng" dirty="0"/>
              <a:t>todo</a:t>
            </a:r>
            <a:r>
              <a:rPr lang="es-ES" sz="2800" dirty="0"/>
              <a:t> el Equipo de protección Personal (EPP),  incluido el equipo de respiración Autónomo (ERA), ya que se </a:t>
            </a:r>
            <a:r>
              <a:rPr lang="es-ES" sz="2800" dirty="0">
                <a:solidFill>
                  <a:srgbClr val="FFFF00"/>
                </a:solidFill>
              </a:rPr>
              <a:t>producen gases tóxicos derivados del petróleo como el cianuro de hidrogeno, monóxido/dióxido de carbono, cloruro de hidrogeno, altamente nocivos para la salud y medio ambiente.</a:t>
            </a:r>
          </a:p>
          <a:p>
            <a:pPr marL="0" indent="0" algn="just">
              <a:buNone/>
            </a:pPr>
            <a:endParaRPr lang="es-ES" sz="1900"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6" name="Imagen 5">
            <a:extLst>
              <a:ext uri="{FF2B5EF4-FFF2-40B4-BE49-F238E27FC236}">
                <a16:creationId xmlns:a16="http://schemas.microsoft.com/office/drawing/2014/main" id="{03AA2F3F-130B-43A8-9AA2-ED734CBF3052}"/>
              </a:ext>
            </a:extLst>
          </p:cNvPr>
          <p:cNvPicPr>
            <a:picLocks noChangeAspect="1"/>
          </p:cNvPicPr>
          <p:nvPr/>
        </p:nvPicPr>
        <p:blipFill>
          <a:blip r:embed="rId3"/>
          <a:stretch>
            <a:fillRect/>
          </a:stretch>
        </p:blipFill>
        <p:spPr>
          <a:xfrm>
            <a:off x="6606788" y="3841092"/>
            <a:ext cx="4939101" cy="2889449"/>
          </a:xfrm>
          <a:prstGeom prst="rect">
            <a:avLst/>
          </a:prstGeom>
          <a:ln w="76200">
            <a:solidFill>
              <a:srgbClr val="FFFF00"/>
            </a:solidFill>
          </a:ln>
        </p:spPr>
      </p:pic>
    </p:spTree>
    <p:extLst>
      <p:ext uri="{BB962C8B-B14F-4D97-AF65-F5344CB8AC3E}">
        <p14:creationId xmlns:p14="http://schemas.microsoft.com/office/powerpoint/2010/main" val="69883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effectLst>
                  <a:outerShdw blurRad="38100" dist="38100" dir="2700000" algn="tl">
                    <a:srgbClr val="000000">
                      <a:alpha val="43137"/>
                    </a:srgbClr>
                  </a:outerShdw>
                </a:effectLst>
              </a:rPr>
              <a:t>Riesgos…</a:t>
            </a:r>
          </a:p>
        </p:txBody>
      </p:sp>
      <p:sp>
        <p:nvSpPr>
          <p:cNvPr id="3" name="Marcador de contenido 2"/>
          <p:cNvSpPr>
            <a:spLocks noGrp="1"/>
          </p:cNvSpPr>
          <p:nvPr>
            <p:ph idx="1"/>
          </p:nvPr>
        </p:nvSpPr>
        <p:spPr>
          <a:xfrm>
            <a:off x="422446" y="1152983"/>
            <a:ext cx="9852051" cy="3221211"/>
          </a:xfrm>
        </p:spPr>
        <p:txBody>
          <a:bodyPr>
            <a:normAutofit/>
          </a:bodyPr>
          <a:lstStyle/>
          <a:p>
            <a:pPr algn="just"/>
            <a:r>
              <a:rPr lang="es-ES" sz="2800" dirty="0"/>
              <a:t>Otros riesgos pueden ser los dispositivos de airbag, amortiguadores a presión e incluso riesgos eléctricos.  </a:t>
            </a:r>
          </a:p>
          <a:p>
            <a:pPr marL="0" indent="0" algn="just">
              <a:buNone/>
            </a:pPr>
            <a:r>
              <a:rPr lang="es-ES" sz="2800" dirty="0"/>
              <a:t> * Los equipos de absorción de choque de algunos paragolpes (o parachoques) pueden explotar violentamente sin aviso, lanzando restos que pueden causar serias lesiones al personal de intervención.</a:t>
            </a:r>
          </a:p>
          <a:p>
            <a:pPr marL="0" indent="0">
              <a:buNone/>
            </a:pPr>
            <a:endParaRPr lang="es-E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6" name="Imagen 5"/>
          <p:cNvPicPr>
            <a:picLocks noChangeAspect="1"/>
          </p:cNvPicPr>
          <p:nvPr/>
        </p:nvPicPr>
        <p:blipFill>
          <a:blip r:embed="rId2"/>
          <a:stretch>
            <a:fillRect/>
          </a:stretch>
        </p:blipFill>
        <p:spPr>
          <a:xfrm>
            <a:off x="3747389" y="4081671"/>
            <a:ext cx="4697222" cy="2606220"/>
          </a:xfrm>
          <a:prstGeom prst="rect">
            <a:avLst/>
          </a:prstGeom>
        </p:spPr>
      </p:pic>
    </p:spTree>
    <p:extLst>
      <p:ext uri="{BB962C8B-B14F-4D97-AF65-F5344CB8AC3E}">
        <p14:creationId xmlns:p14="http://schemas.microsoft.com/office/powerpoint/2010/main" val="3222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2686</TotalTime>
  <Words>1394</Words>
  <Application>Microsoft Office PowerPoint</Application>
  <PresentationFormat>Panorámica</PresentationFormat>
  <Paragraphs>178</Paragraphs>
  <Slides>33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Century Gothic</vt:lpstr>
      <vt:lpstr>Wingdings 3</vt:lpstr>
      <vt:lpstr>Ion</vt:lpstr>
      <vt:lpstr>Incendios vehiculares</vt:lpstr>
      <vt:lpstr>Temario</vt:lpstr>
      <vt:lpstr>Objetivos de aprendizaje…</vt:lpstr>
      <vt:lpstr>INCENDIOS DE VEHICULOS DEFINICIÒN</vt:lpstr>
      <vt:lpstr>  </vt:lpstr>
      <vt:lpstr>Presentación de PowerPoint</vt:lpstr>
      <vt:lpstr>Riesgos…</vt:lpstr>
      <vt:lpstr> </vt:lpstr>
      <vt:lpstr>Riesgos…</vt:lpstr>
      <vt:lpstr> </vt:lpstr>
      <vt:lpstr>Riesgos…</vt:lpstr>
      <vt:lpstr> </vt:lpstr>
      <vt:lpstr>  Riesgos…</vt:lpstr>
      <vt:lpstr>Presentación de PowerPoint</vt:lpstr>
      <vt:lpstr>Presentación de PowerPoint</vt:lpstr>
      <vt:lpstr>Previo a la aproximación…</vt:lpstr>
      <vt:lpstr>*Asegurarse de armar una reserva de línea lo suficientemente larga como para rodear al vehículo siniestrado en el caso que fuese necesario. </vt:lpstr>
      <vt:lpstr> </vt:lpstr>
      <vt:lpstr>Aproximación…</vt:lpstr>
      <vt:lpstr>Riesgos asociados…</vt:lpstr>
      <vt:lpstr>Riesgos asociados…</vt:lpstr>
      <vt:lpstr> Explosión de magnesio</vt:lpstr>
      <vt:lpstr>Explosión de magnesio</vt:lpstr>
      <vt:lpstr>VEHÍCULOS CON G.N.C. (GAS NATURAL COMPRIMIDO)</vt:lpstr>
      <vt:lpstr>G.N.C.</vt:lpstr>
      <vt:lpstr>G.N.C.</vt:lpstr>
      <vt:lpstr> </vt:lpstr>
      <vt:lpstr>INCENDIO</vt:lpstr>
      <vt:lpstr>Para tener presente….</vt:lpstr>
      <vt:lpstr>Para tener en cuenta….</vt:lpstr>
      <vt:lpstr>Para tener en cuenta….</vt:lpstr>
      <vt:lpstr>Para tener en cuenta….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incendios en vehículos</dc:title>
  <dc:creator>bvpm002</dc:creator>
  <cp:lastModifiedBy>usuario</cp:lastModifiedBy>
  <cp:revision>265</cp:revision>
  <dcterms:created xsi:type="dcterms:W3CDTF">2016-05-07T17:24:21Z</dcterms:created>
  <dcterms:modified xsi:type="dcterms:W3CDTF">2020-07-29T00:16:11Z</dcterms:modified>
</cp:coreProperties>
</file>